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Lato-regular.fntdata"/><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Lato-italic.fntdata"/><Relationship Id="rId21" Type="http://schemas.openxmlformats.org/officeDocument/2006/relationships/slide" Target="slides/slide16.xml"/><Relationship Id="rId43" Type="http://schemas.openxmlformats.org/officeDocument/2006/relationships/font" Target="fonts/Lato-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1f5a554db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1f5a554db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ed292f82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d292f82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9749f2df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9749f2df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d2ce6fd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d2ce6fd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d2ce6fd9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d2ce6fd9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5a554db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5a554db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97694b33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97694b33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7694b337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7694b33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97694b337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97694b337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d2ce6fd9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d2ce6fd9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f5a554db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f5a554db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f5a554db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5a554db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97694b337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97694b337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ed2ce6fd9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ed2ce6fd9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d292f82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d292f82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ed292f82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ed292f82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d292f82f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d292f82f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ed292f82f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ed292f82f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ed292f82f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ed292f82f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ed2ce6fd9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ed2ce6fd9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ed2ce6fd93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ed2ce6fd93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ed2ce6fd9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ed2ce6fd9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727f1f09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727f1f09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ed2ce6fd9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ed2ce6fd9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ed2ce6fd93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ed2ce6fd93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ed2ce6fd9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ed2ce6fd9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ed2ce6fd9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ed2ce6fd9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f5a554db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f5a554db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ed2ce6fd9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ed2ce6fd9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97694b337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97694b337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9727f1f09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9727f1f09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727f1f09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727f1f09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727f1f09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727f1f09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727f1f091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727f1f091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9727f1f091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9727f1f09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749f2df1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749f2df1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605375" y="404725"/>
            <a:ext cx="4688400" cy="25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0.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7.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40.png"/><Relationship Id="rId5" Type="http://schemas.openxmlformats.org/officeDocument/2006/relationships/image" Target="../media/image46.png"/><Relationship Id="rId6"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41.png"/><Relationship Id="rId5"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8.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45.png"/><Relationship Id="rId5"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48.png"/><Relationship Id="rId5"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hyperlink" Target="https://vflashcards.onrender.com/" TargetMode="External"/><Relationship Id="rId5" Type="http://schemas.openxmlformats.org/officeDocument/2006/relationships/hyperlink" Target="https://github.com/not-x/vFlashCards" TargetMode="External"/><Relationship Id="rId6" Type="http://schemas.openxmlformats.org/officeDocument/2006/relationships/hyperlink" Target="https://github.com/not-x/vFlashCards/blob/main/Time_Log.csv" TargetMode="External"/><Relationship Id="rId7" Type="http://schemas.openxmlformats.org/officeDocument/2006/relationships/hyperlink" Target="https://github.com/users/not-x/projects/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10.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6" name="Google Shape;56;p13"/>
          <p:cNvSpPr/>
          <p:nvPr/>
        </p:nvSpPr>
        <p:spPr>
          <a:xfrm>
            <a:off x="0" y="0"/>
            <a:ext cx="9144000" cy="25725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rot="-156123">
            <a:off x="2153842" y="686455"/>
            <a:ext cx="4546388" cy="3211212"/>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306212" y="686487"/>
            <a:ext cx="4546500" cy="3211200"/>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13"/>
          <p:cNvGrpSpPr/>
          <p:nvPr/>
        </p:nvGrpSpPr>
        <p:grpSpPr>
          <a:xfrm rot="-468310">
            <a:off x="2195941" y="588211"/>
            <a:ext cx="4752129" cy="3509874"/>
            <a:chOff x="2194451" y="782267"/>
            <a:chExt cx="4752300" cy="3510000"/>
          </a:xfrm>
        </p:grpSpPr>
        <p:sp>
          <p:nvSpPr>
            <p:cNvPr id="60" name="Google Shape;60;p13"/>
            <p:cNvSpPr/>
            <p:nvPr/>
          </p:nvSpPr>
          <p:spPr>
            <a:xfrm rot="231561">
              <a:off x="2297446" y="931620"/>
              <a:ext cx="4546310" cy="3211293"/>
            </a:xfrm>
            <a:prstGeom prst="roundRect">
              <a:avLst>
                <a:gd fmla="val 0" name="adj"/>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nvSpPr>
          <p:spPr>
            <a:xfrm rot="243118">
              <a:off x="2540930" y="1009113"/>
              <a:ext cx="4258344" cy="1279391"/>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u="sng">
                  <a:solidFill>
                    <a:srgbClr val="434343"/>
                  </a:solidFill>
                  <a:latin typeface="Lato"/>
                  <a:ea typeface="Lato"/>
                  <a:cs typeface="Lato"/>
                  <a:sym typeface="Lato"/>
                </a:rPr>
                <a:t>vFlashCards_____________</a:t>
              </a:r>
              <a:endParaRPr sz="3000" u="sng">
                <a:solidFill>
                  <a:srgbClr val="434343"/>
                </a:solidFill>
                <a:latin typeface="Lato"/>
                <a:ea typeface="Lato"/>
                <a:cs typeface="Lato"/>
                <a:sym typeface="Lato"/>
              </a:endParaRPr>
            </a:p>
            <a:p>
              <a:pPr indent="0" lvl="0" marL="0" rtl="0" algn="l">
                <a:spcBef>
                  <a:spcPts val="0"/>
                </a:spcBef>
                <a:spcAft>
                  <a:spcPts val="0"/>
                </a:spcAft>
                <a:buNone/>
              </a:pPr>
              <a:r>
                <a:t/>
              </a:r>
              <a:endParaRPr sz="3000">
                <a:solidFill>
                  <a:srgbClr val="434343"/>
                </a:solidFill>
                <a:latin typeface="Lato"/>
                <a:ea typeface="Lato"/>
                <a:cs typeface="Lato"/>
                <a:sym typeface="Lato"/>
              </a:endParaRPr>
            </a:p>
          </p:txBody>
        </p:sp>
        <p:sp>
          <p:nvSpPr>
            <p:cNvPr id="62" name="Google Shape;62;p13"/>
            <p:cNvSpPr txBox="1"/>
            <p:nvPr/>
          </p:nvSpPr>
          <p:spPr>
            <a:xfrm rot="243112">
              <a:off x="2608001" y="1816755"/>
              <a:ext cx="2649322" cy="82405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9999"/>
                  </a:solidFill>
                  <a:latin typeface="Lato"/>
                  <a:ea typeface="Lato"/>
                  <a:cs typeface="Lato"/>
                  <a:sym typeface="Lato"/>
                </a:rPr>
                <a:t>Flashcards at your fingertip.</a:t>
              </a:r>
              <a:endParaRPr sz="1200">
                <a:solidFill>
                  <a:srgbClr val="999999"/>
                </a:solidFill>
                <a:latin typeface="Lato"/>
                <a:ea typeface="Lato"/>
                <a:cs typeface="Lato"/>
                <a:sym typeface="Lato"/>
              </a:endParaRPr>
            </a:p>
            <a:p>
              <a:pPr indent="0" lvl="0" marL="0" rtl="0" algn="l">
                <a:spcBef>
                  <a:spcPts val="0"/>
                </a:spcBef>
                <a:spcAft>
                  <a:spcPts val="0"/>
                </a:spcAft>
                <a:buNone/>
              </a:pPr>
              <a:br>
                <a:rPr lang="en" sz="1200">
                  <a:solidFill>
                    <a:srgbClr val="999999"/>
                  </a:solidFill>
                  <a:latin typeface="Lato"/>
                  <a:ea typeface="Lato"/>
                  <a:cs typeface="Lato"/>
                  <a:sym typeface="Lato"/>
                </a:rPr>
              </a:br>
              <a:r>
                <a:rPr lang="en" sz="1200">
                  <a:solidFill>
                    <a:srgbClr val="999999"/>
                  </a:solidFill>
                  <a:latin typeface="Lato"/>
                  <a:ea typeface="Lato"/>
                  <a:cs typeface="Lato"/>
                  <a:sym typeface="Lato"/>
                </a:rPr>
                <a:t>Study aids on the go.</a:t>
              </a:r>
              <a:endParaRPr sz="1200">
                <a:solidFill>
                  <a:srgbClr val="999999"/>
                </a:solidFill>
                <a:latin typeface="Lato"/>
                <a:ea typeface="Lato"/>
                <a:cs typeface="Lato"/>
                <a:sym typeface="Lato"/>
              </a:endParaRPr>
            </a:p>
          </p:txBody>
        </p:sp>
      </p:grpSp>
      <p:sp>
        <p:nvSpPr>
          <p:cNvPr id="63" name="Google Shape;63;p13"/>
          <p:cNvSpPr txBox="1"/>
          <p:nvPr/>
        </p:nvSpPr>
        <p:spPr>
          <a:xfrm>
            <a:off x="2563500" y="4167175"/>
            <a:ext cx="4017000" cy="68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CISC 4900</a:t>
            </a:r>
            <a:br>
              <a:rPr lang="en"/>
            </a:br>
            <a:r>
              <a:rPr lang="en"/>
              <a:t>Brooklyn College - City University of New York</a:t>
            </a:r>
            <a:endParaRPr/>
          </a:p>
          <a:p>
            <a:pPr indent="0" lvl="0" marL="0" rtl="0" algn="ctr">
              <a:spcBef>
                <a:spcPts val="0"/>
              </a:spcBef>
              <a:spcAft>
                <a:spcPts val="0"/>
              </a:spcAft>
              <a:buNone/>
            </a:pPr>
            <a:r>
              <a:rPr lang="en" sz="1100"/>
              <a:t>Professor K. Chuang, Professor AJ Lapid</a:t>
            </a:r>
            <a:endParaRPr sz="1100"/>
          </a:p>
        </p:txBody>
      </p:sp>
      <p:pic>
        <p:nvPicPr>
          <p:cNvPr id="64" name="Google Shape;64;p13"/>
          <p:cNvPicPr preferRelativeResize="0"/>
          <p:nvPr/>
        </p:nvPicPr>
        <p:blipFill>
          <a:blip r:embed="rId4">
            <a:alphaModFix/>
          </a:blip>
          <a:stretch>
            <a:fillRect/>
          </a:stretch>
        </p:blipFill>
        <p:spPr>
          <a:xfrm rot="-299996">
            <a:off x="4526224" y="1639701"/>
            <a:ext cx="323372" cy="323372"/>
          </a:xfrm>
          <a:prstGeom prst="rect">
            <a:avLst/>
          </a:prstGeom>
          <a:noFill/>
          <a:ln>
            <a:noFill/>
          </a:ln>
        </p:spPr>
      </p:pic>
      <p:pic>
        <p:nvPicPr>
          <p:cNvPr id="65" name="Google Shape;65;p13"/>
          <p:cNvPicPr preferRelativeResize="0"/>
          <p:nvPr/>
        </p:nvPicPr>
        <p:blipFill>
          <a:blip r:embed="rId5">
            <a:alphaModFix/>
          </a:blip>
          <a:stretch>
            <a:fillRect/>
          </a:stretch>
        </p:blipFill>
        <p:spPr>
          <a:xfrm rot="-300002">
            <a:off x="4171950" y="2088737"/>
            <a:ext cx="254300" cy="254275"/>
          </a:xfrm>
          <a:prstGeom prst="rect">
            <a:avLst/>
          </a:prstGeom>
          <a:noFill/>
          <a:ln>
            <a:noFill/>
          </a:ln>
        </p:spPr>
      </p:pic>
      <p:sp>
        <p:nvSpPr>
          <p:cNvPr id="66" name="Google Shape;66;p13"/>
          <p:cNvSpPr txBox="1"/>
          <p:nvPr/>
        </p:nvSpPr>
        <p:spPr>
          <a:xfrm>
            <a:off x="115875" y="4474675"/>
            <a:ext cx="1352100" cy="37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Project Developer: Min-Chun Lo</a:t>
            </a:r>
            <a:endParaRPr sz="1000"/>
          </a:p>
        </p:txBody>
      </p:sp>
      <p:sp>
        <p:nvSpPr>
          <p:cNvPr id="67" name="Google Shape;67;p13"/>
          <p:cNvSpPr txBox="1"/>
          <p:nvPr/>
        </p:nvSpPr>
        <p:spPr>
          <a:xfrm>
            <a:off x="7371350" y="4474675"/>
            <a:ext cx="16719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Supervisor:</a:t>
            </a:r>
            <a:endParaRPr sz="1000"/>
          </a:p>
          <a:p>
            <a:pPr indent="0" lvl="0" marL="0" rtl="0" algn="l">
              <a:spcBef>
                <a:spcPts val="0"/>
              </a:spcBef>
              <a:spcAft>
                <a:spcPts val="0"/>
              </a:spcAft>
              <a:buNone/>
            </a:pPr>
            <a:r>
              <a:rPr lang="en" sz="1000"/>
              <a:t>Professor Edgardo </a:t>
            </a:r>
            <a:r>
              <a:rPr lang="en" sz="1000"/>
              <a:t>Molina</a:t>
            </a:r>
            <a:endParaRPr sz="1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09" name="Shape 209"/>
        <p:cNvGrpSpPr/>
        <p:nvPr/>
      </p:nvGrpSpPr>
      <p:grpSpPr>
        <a:xfrm>
          <a:off x="0" y="0"/>
          <a:ext cx="0" cy="0"/>
          <a:chOff x="0" y="0"/>
          <a:chExt cx="0" cy="0"/>
        </a:xfrm>
      </p:grpSpPr>
      <p:pic>
        <p:nvPicPr>
          <p:cNvPr id="210" name="Google Shape;210;p22"/>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11" name="Google Shape;211;p22"/>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rot="120033">
            <a:off x="1817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SQL Query Journal</a:t>
            </a:r>
            <a:endParaRPr sz="1300"/>
          </a:p>
        </p:txBody>
      </p:sp>
      <p:sp>
        <p:nvSpPr>
          <p:cNvPr id="213" name="Google Shape;213;p22"/>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14" name="Google Shape;214;p22"/>
          <p:cNvPicPr preferRelativeResize="0"/>
          <p:nvPr/>
        </p:nvPicPr>
        <p:blipFill>
          <a:blip r:embed="rId4">
            <a:alphaModFix/>
          </a:blip>
          <a:stretch>
            <a:fillRect/>
          </a:stretch>
        </p:blipFill>
        <p:spPr>
          <a:xfrm>
            <a:off x="240639" y="813525"/>
            <a:ext cx="3518661" cy="4260849"/>
          </a:xfrm>
          <a:prstGeom prst="rect">
            <a:avLst/>
          </a:prstGeom>
          <a:noFill/>
          <a:ln>
            <a:noFill/>
          </a:ln>
        </p:spPr>
      </p:pic>
      <p:pic>
        <p:nvPicPr>
          <p:cNvPr id="215" name="Google Shape;215;p22"/>
          <p:cNvPicPr preferRelativeResize="0"/>
          <p:nvPr/>
        </p:nvPicPr>
        <p:blipFill>
          <a:blip r:embed="rId5">
            <a:alphaModFix/>
          </a:blip>
          <a:stretch>
            <a:fillRect/>
          </a:stretch>
        </p:blipFill>
        <p:spPr>
          <a:xfrm>
            <a:off x="5349950" y="170625"/>
            <a:ext cx="3371955" cy="4114576"/>
          </a:xfrm>
          <a:prstGeom prst="rect">
            <a:avLst/>
          </a:prstGeom>
          <a:noFill/>
          <a:ln>
            <a:noFill/>
          </a:ln>
        </p:spPr>
      </p:pic>
      <p:sp>
        <p:nvSpPr>
          <p:cNvPr id="216" name="Google Shape;216;p22"/>
          <p:cNvSpPr/>
          <p:nvPr/>
        </p:nvSpPr>
        <p:spPr>
          <a:xfrm>
            <a:off x="3924925" y="1025250"/>
            <a:ext cx="1259400" cy="518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List of queries used during the project.</a:t>
            </a:r>
            <a:endParaRPr sz="1000"/>
          </a:p>
        </p:txBody>
      </p:sp>
      <p:sp>
        <p:nvSpPr>
          <p:cNvPr id="217" name="Google Shape;217;p22"/>
          <p:cNvSpPr txBox="1"/>
          <p:nvPr/>
        </p:nvSpPr>
        <p:spPr>
          <a:xfrm>
            <a:off x="3833375" y="4381675"/>
            <a:ext cx="5103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Note: Producing a journal takes time, but is helpful for record keeping. It also allows for quick references on previously used queries and can serve as a reminder as to why particular decisions took place.</a:t>
            </a:r>
            <a:endParaRPr sz="1100"/>
          </a:p>
        </p:txBody>
      </p:sp>
      <p:cxnSp>
        <p:nvCxnSpPr>
          <p:cNvPr id="218" name="Google Shape;218;p22"/>
          <p:cNvCxnSpPr>
            <a:stCxn id="216" idx="1"/>
            <a:endCxn id="214" idx="3"/>
          </p:cNvCxnSpPr>
          <p:nvPr/>
        </p:nvCxnSpPr>
        <p:spPr>
          <a:xfrm flipH="1">
            <a:off x="3759325" y="1284600"/>
            <a:ext cx="165600" cy="16593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2"/>
          <p:cNvCxnSpPr>
            <a:stCxn id="216" idx="3"/>
            <a:endCxn id="215" idx="1"/>
          </p:cNvCxnSpPr>
          <p:nvPr/>
        </p:nvCxnSpPr>
        <p:spPr>
          <a:xfrm>
            <a:off x="5184325" y="1284600"/>
            <a:ext cx="165600" cy="94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23" name="Shape 223"/>
        <p:cNvGrpSpPr/>
        <p:nvPr/>
      </p:nvGrpSpPr>
      <p:grpSpPr>
        <a:xfrm>
          <a:off x="0" y="0"/>
          <a:ext cx="0" cy="0"/>
          <a:chOff x="0" y="0"/>
          <a:chExt cx="0" cy="0"/>
        </a:xfrm>
      </p:grpSpPr>
      <p:pic>
        <p:nvPicPr>
          <p:cNvPr id="224" name="Google Shape;224;p23"/>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25" name="Google Shape;225;p23"/>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endParaRPr sz="1300"/>
          </a:p>
        </p:txBody>
      </p:sp>
      <p:sp>
        <p:nvSpPr>
          <p:cNvPr id="228" name="Google Shape;228;p23"/>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29" name="Google Shape;229;p23"/>
          <p:cNvPicPr preferRelativeResize="0"/>
          <p:nvPr/>
        </p:nvPicPr>
        <p:blipFill>
          <a:blip r:embed="rId4">
            <a:alphaModFix/>
          </a:blip>
          <a:stretch>
            <a:fillRect/>
          </a:stretch>
        </p:blipFill>
        <p:spPr>
          <a:xfrm>
            <a:off x="821602" y="973725"/>
            <a:ext cx="5587234" cy="3960249"/>
          </a:xfrm>
          <a:prstGeom prst="rect">
            <a:avLst/>
          </a:prstGeom>
          <a:noFill/>
          <a:ln>
            <a:noFill/>
          </a:ln>
        </p:spPr>
      </p:pic>
      <p:sp>
        <p:nvSpPr>
          <p:cNvPr id="230" name="Google Shape;230;p23"/>
          <p:cNvSpPr/>
          <p:nvPr/>
        </p:nvSpPr>
        <p:spPr>
          <a:xfrm rot="-1499554">
            <a:off x="4789327" y="1219837"/>
            <a:ext cx="2219641" cy="703289"/>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List of relations / tables</a:t>
            </a:r>
            <a:endParaRPr sz="1000"/>
          </a:p>
        </p:txBody>
      </p:sp>
      <p:sp>
        <p:nvSpPr>
          <p:cNvPr id="231" name="Google Shape;231;p23"/>
          <p:cNvSpPr/>
          <p:nvPr/>
        </p:nvSpPr>
        <p:spPr>
          <a:xfrm>
            <a:off x="6365475" y="2853611"/>
            <a:ext cx="2362200" cy="7032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Querying user list &amp; card sets.</a:t>
            </a:r>
            <a:endParaRPr/>
          </a:p>
        </p:txBody>
      </p:sp>
      <p:sp>
        <p:nvSpPr>
          <p:cNvPr id="232" name="Google Shape;232;p23"/>
          <p:cNvSpPr/>
          <p:nvPr/>
        </p:nvSpPr>
        <p:spPr>
          <a:xfrm>
            <a:off x="6096000" y="3841200"/>
            <a:ext cx="2771700" cy="1026300"/>
          </a:xfrm>
          <a:prstGeom prst="lef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Joining tables to get users who have card sets, which list email, associated card sets, and the access type.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36" name="Shape 236"/>
        <p:cNvGrpSpPr/>
        <p:nvPr/>
      </p:nvGrpSpPr>
      <p:grpSpPr>
        <a:xfrm>
          <a:off x="0" y="0"/>
          <a:ext cx="0" cy="0"/>
          <a:chOff x="0" y="0"/>
          <a:chExt cx="0" cy="0"/>
        </a:xfrm>
      </p:grpSpPr>
      <p:pic>
        <p:nvPicPr>
          <p:cNvPr id="237" name="Google Shape;237;p24"/>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38" name="Google Shape;238;p24"/>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rot="120033">
            <a:off x="1684550" y="199045"/>
            <a:ext cx="1641400" cy="75706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br>
              <a:rPr lang="en" sz="1300"/>
            </a:br>
            <a:r>
              <a:rPr lang="en" sz="900"/>
              <a:t>(via pgAdmin 4)</a:t>
            </a:r>
            <a:endParaRPr sz="900"/>
          </a:p>
        </p:txBody>
      </p:sp>
      <p:sp>
        <p:nvSpPr>
          <p:cNvPr id="241" name="Google Shape;241;p24"/>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42" name="Google Shape;242;p24"/>
          <p:cNvPicPr preferRelativeResize="0"/>
          <p:nvPr/>
        </p:nvPicPr>
        <p:blipFill>
          <a:blip r:embed="rId4">
            <a:alphaModFix/>
          </a:blip>
          <a:stretch>
            <a:fillRect/>
          </a:stretch>
        </p:blipFill>
        <p:spPr>
          <a:xfrm>
            <a:off x="1107450" y="1337300"/>
            <a:ext cx="6929100" cy="1196313"/>
          </a:xfrm>
          <a:prstGeom prst="rect">
            <a:avLst/>
          </a:prstGeom>
          <a:noFill/>
          <a:ln>
            <a:noFill/>
          </a:ln>
        </p:spPr>
      </p:pic>
      <p:pic>
        <p:nvPicPr>
          <p:cNvPr id="243" name="Google Shape;243;p24"/>
          <p:cNvPicPr preferRelativeResize="0"/>
          <p:nvPr/>
        </p:nvPicPr>
        <p:blipFill>
          <a:blip r:embed="rId5">
            <a:alphaModFix/>
          </a:blip>
          <a:stretch>
            <a:fillRect/>
          </a:stretch>
        </p:blipFill>
        <p:spPr>
          <a:xfrm>
            <a:off x="1107450" y="2746549"/>
            <a:ext cx="6929101" cy="172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47" name="Shape 247"/>
        <p:cNvGrpSpPr/>
        <p:nvPr/>
      </p:nvGrpSpPr>
      <p:grpSpPr>
        <a:xfrm>
          <a:off x="0" y="0"/>
          <a:ext cx="0" cy="0"/>
          <a:chOff x="0" y="0"/>
          <a:chExt cx="0" cy="0"/>
        </a:xfrm>
      </p:grpSpPr>
      <p:pic>
        <p:nvPicPr>
          <p:cNvPr id="248" name="Google Shape;248;p25"/>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49" name="Google Shape;249;p25"/>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rot="120033">
            <a:off x="1684550" y="199045"/>
            <a:ext cx="1641400" cy="75706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PostgreSQL Database</a:t>
            </a:r>
            <a:br>
              <a:rPr lang="en" sz="1300"/>
            </a:br>
            <a:r>
              <a:rPr lang="en" sz="900">
                <a:solidFill>
                  <a:schemeClr val="dk1"/>
                </a:solidFill>
              </a:rPr>
              <a:t>(via pgAdmin 4)</a:t>
            </a:r>
            <a:endParaRPr sz="900"/>
          </a:p>
        </p:txBody>
      </p:sp>
      <p:sp>
        <p:nvSpPr>
          <p:cNvPr id="252" name="Google Shape;252;p25"/>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253" name="Google Shape;253;p25"/>
          <p:cNvPicPr preferRelativeResize="0"/>
          <p:nvPr/>
        </p:nvPicPr>
        <p:blipFill>
          <a:blip r:embed="rId4">
            <a:alphaModFix/>
          </a:blip>
          <a:stretch>
            <a:fillRect/>
          </a:stretch>
        </p:blipFill>
        <p:spPr>
          <a:xfrm>
            <a:off x="723338" y="1472750"/>
            <a:ext cx="7697324" cy="2449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57" name="Shape 257"/>
        <p:cNvGrpSpPr/>
        <p:nvPr/>
      </p:nvGrpSpPr>
      <p:grpSpPr>
        <a:xfrm>
          <a:off x="0" y="0"/>
          <a:ext cx="0" cy="0"/>
          <a:chOff x="0" y="0"/>
          <a:chExt cx="0" cy="0"/>
        </a:xfrm>
      </p:grpSpPr>
      <p:pic>
        <p:nvPicPr>
          <p:cNvPr id="258" name="Google Shape;258;p2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59" name="Google Shape;259;p26"/>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6"/>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61" name="Google Shape;261;p26"/>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62" name="Google Shape;262;p26"/>
          <p:cNvSpPr/>
          <p:nvPr/>
        </p:nvSpPr>
        <p:spPr>
          <a:xfrm rot="-60000">
            <a:off x="2546478" y="215363"/>
            <a:ext cx="1598643" cy="558988"/>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100"/>
              <a:t>Login &amp; User Profile</a:t>
            </a:r>
            <a:endParaRPr i="1" sz="1100"/>
          </a:p>
          <a:p>
            <a:pPr indent="0" lvl="0" marL="0" rtl="0" algn="ctr">
              <a:spcBef>
                <a:spcPts val="0"/>
              </a:spcBef>
              <a:spcAft>
                <a:spcPts val="0"/>
              </a:spcAft>
              <a:buNone/>
            </a:pPr>
            <a:r>
              <a:rPr i="1" lang="en" sz="1100"/>
              <a:t>(Using Express &amp; Node.js)</a:t>
            </a:r>
            <a:endParaRPr i="1" sz="1100"/>
          </a:p>
        </p:txBody>
      </p:sp>
      <p:pic>
        <p:nvPicPr>
          <p:cNvPr id="263" name="Google Shape;263;p26"/>
          <p:cNvPicPr preferRelativeResize="0"/>
          <p:nvPr/>
        </p:nvPicPr>
        <p:blipFill>
          <a:blip r:embed="rId4">
            <a:alphaModFix/>
          </a:blip>
          <a:stretch>
            <a:fillRect/>
          </a:stretch>
        </p:blipFill>
        <p:spPr>
          <a:xfrm>
            <a:off x="388525" y="882825"/>
            <a:ext cx="4016350" cy="3781099"/>
          </a:xfrm>
          <a:prstGeom prst="rect">
            <a:avLst/>
          </a:prstGeom>
          <a:noFill/>
          <a:ln>
            <a:noFill/>
          </a:ln>
        </p:spPr>
      </p:pic>
      <p:sp>
        <p:nvSpPr>
          <p:cNvPr id="264" name="Google Shape;264;p26"/>
          <p:cNvSpPr/>
          <p:nvPr/>
        </p:nvSpPr>
        <p:spPr>
          <a:xfrm>
            <a:off x="3307525" y="833450"/>
            <a:ext cx="1572300" cy="84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Routes for sign-up and login.</a:t>
            </a:r>
            <a:endParaRPr sz="800"/>
          </a:p>
        </p:txBody>
      </p:sp>
      <p:pic>
        <p:nvPicPr>
          <p:cNvPr id="265" name="Google Shape;265;p26"/>
          <p:cNvPicPr preferRelativeResize="0"/>
          <p:nvPr/>
        </p:nvPicPr>
        <p:blipFill>
          <a:blip r:embed="rId5">
            <a:alphaModFix/>
          </a:blip>
          <a:stretch>
            <a:fillRect/>
          </a:stretch>
        </p:blipFill>
        <p:spPr>
          <a:xfrm>
            <a:off x="5205950" y="247750"/>
            <a:ext cx="3730675" cy="4139750"/>
          </a:xfrm>
          <a:prstGeom prst="rect">
            <a:avLst/>
          </a:prstGeom>
          <a:noFill/>
          <a:ln>
            <a:noFill/>
          </a:ln>
        </p:spPr>
      </p:pic>
      <p:sp>
        <p:nvSpPr>
          <p:cNvPr id="266" name="Google Shape;266;p26"/>
          <p:cNvSpPr/>
          <p:nvPr/>
        </p:nvSpPr>
        <p:spPr>
          <a:xfrm>
            <a:off x="4268575" y="1759525"/>
            <a:ext cx="1476300" cy="148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To retrieve sets of flash cards, update/delete cards</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70" name="Shape 270"/>
        <p:cNvGrpSpPr/>
        <p:nvPr/>
      </p:nvGrpSpPr>
      <p:grpSpPr>
        <a:xfrm>
          <a:off x="0" y="0"/>
          <a:ext cx="0" cy="0"/>
          <a:chOff x="0" y="0"/>
          <a:chExt cx="0" cy="0"/>
        </a:xfrm>
      </p:grpSpPr>
      <p:pic>
        <p:nvPicPr>
          <p:cNvPr id="271" name="Google Shape;271;p27"/>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72" name="Google Shape;272;p27"/>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74" name="Google Shape;274;p27"/>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75" name="Google Shape;275;p27"/>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solidFill>
                  <a:schemeClr val="dk1"/>
                </a:solidFill>
              </a:rPr>
              <a:t>API Request &amp; Response With Postman</a:t>
            </a:r>
            <a:endParaRPr i="1" sz="1100"/>
          </a:p>
        </p:txBody>
      </p:sp>
      <p:pic>
        <p:nvPicPr>
          <p:cNvPr id="276" name="Google Shape;276;p27"/>
          <p:cNvPicPr preferRelativeResize="0"/>
          <p:nvPr/>
        </p:nvPicPr>
        <p:blipFill>
          <a:blip r:embed="rId4">
            <a:alphaModFix/>
          </a:blip>
          <a:stretch>
            <a:fillRect/>
          </a:stretch>
        </p:blipFill>
        <p:spPr>
          <a:xfrm>
            <a:off x="436975" y="925738"/>
            <a:ext cx="4135024" cy="3400974"/>
          </a:xfrm>
          <a:prstGeom prst="rect">
            <a:avLst/>
          </a:prstGeom>
          <a:noFill/>
          <a:ln>
            <a:noFill/>
          </a:ln>
        </p:spPr>
      </p:pic>
      <p:sp>
        <p:nvSpPr>
          <p:cNvPr id="277" name="Google Shape;277;p27"/>
          <p:cNvSpPr/>
          <p:nvPr/>
        </p:nvSpPr>
        <p:spPr>
          <a:xfrm>
            <a:off x="1314600" y="4598300"/>
            <a:ext cx="1729800" cy="371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Sign up process for John Boe.</a:t>
            </a:r>
            <a:endParaRPr sz="1100"/>
          </a:p>
        </p:txBody>
      </p:sp>
      <p:pic>
        <p:nvPicPr>
          <p:cNvPr id="278" name="Google Shape;278;p27"/>
          <p:cNvPicPr preferRelativeResize="0"/>
          <p:nvPr/>
        </p:nvPicPr>
        <p:blipFill>
          <a:blip r:embed="rId5">
            <a:alphaModFix/>
          </a:blip>
          <a:stretch>
            <a:fillRect/>
          </a:stretch>
        </p:blipFill>
        <p:spPr>
          <a:xfrm>
            <a:off x="4901148" y="912425"/>
            <a:ext cx="3873327" cy="3400976"/>
          </a:xfrm>
          <a:prstGeom prst="rect">
            <a:avLst/>
          </a:prstGeom>
          <a:noFill/>
          <a:ln>
            <a:noFill/>
          </a:ln>
        </p:spPr>
      </p:pic>
      <p:sp>
        <p:nvSpPr>
          <p:cNvPr id="279" name="Google Shape;279;p27"/>
          <p:cNvSpPr/>
          <p:nvPr/>
        </p:nvSpPr>
        <p:spPr>
          <a:xfrm>
            <a:off x="5972913" y="4598300"/>
            <a:ext cx="1729800" cy="371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Login authentication for Sum Guy.</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83" name="Shape 283"/>
        <p:cNvGrpSpPr/>
        <p:nvPr/>
      </p:nvGrpSpPr>
      <p:grpSpPr>
        <a:xfrm>
          <a:off x="0" y="0"/>
          <a:ext cx="0" cy="0"/>
          <a:chOff x="0" y="0"/>
          <a:chExt cx="0" cy="0"/>
        </a:xfrm>
      </p:grpSpPr>
      <p:pic>
        <p:nvPicPr>
          <p:cNvPr id="284" name="Google Shape;284;p2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85" name="Google Shape;285;p28"/>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8"/>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287" name="Google Shape;287;p28"/>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88" name="Google Shape;288;p28"/>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000"/>
              <a:t>API Request &amp; Response</a:t>
            </a:r>
            <a:r>
              <a:rPr i="1" lang="en" sz="1000"/>
              <a:t> With Postman</a:t>
            </a:r>
            <a:endParaRPr i="1" sz="1000"/>
          </a:p>
        </p:txBody>
      </p:sp>
      <p:pic>
        <p:nvPicPr>
          <p:cNvPr id="289" name="Google Shape;289;p28"/>
          <p:cNvPicPr preferRelativeResize="0"/>
          <p:nvPr/>
        </p:nvPicPr>
        <p:blipFill>
          <a:blip r:embed="rId4">
            <a:alphaModFix/>
          </a:blip>
          <a:stretch>
            <a:fillRect/>
          </a:stretch>
        </p:blipFill>
        <p:spPr>
          <a:xfrm>
            <a:off x="442500" y="983050"/>
            <a:ext cx="4057674" cy="3286900"/>
          </a:xfrm>
          <a:prstGeom prst="rect">
            <a:avLst/>
          </a:prstGeom>
          <a:noFill/>
          <a:ln>
            <a:noFill/>
          </a:ln>
        </p:spPr>
      </p:pic>
      <p:pic>
        <p:nvPicPr>
          <p:cNvPr id="290" name="Google Shape;290;p28"/>
          <p:cNvPicPr preferRelativeResize="0"/>
          <p:nvPr/>
        </p:nvPicPr>
        <p:blipFill>
          <a:blip r:embed="rId5">
            <a:alphaModFix/>
          </a:blip>
          <a:stretch>
            <a:fillRect/>
          </a:stretch>
        </p:blipFill>
        <p:spPr>
          <a:xfrm>
            <a:off x="4899100" y="983050"/>
            <a:ext cx="3787121" cy="3286900"/>
          </a:xfrm>
          <a:prstGeom prst="rect">
            <a:avLst/>
          </a:prstGeom>
          <a:noFill/>
          <a:ln>
            <a:noFill/>
          </a:ln>
        </p:spPr>
      </p:pic>
      <p:sp>
        <p:nvSpPr>
          <p:cNvPr id="291" name="Google Shape;291;p28"/>
          <p:cNvSpPr/>
          <p:nvPr/>
        </p:nvSpPr>
        <p:spPr>
          <a:xfrm>
            <a:off x="1707538" y="4481625"/>
            <a:ext cx="1527600" cy="49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Getting the library set of cards.</a:t>
            </a:r>
            <a:endParaRPr sz="1100"/>
          </a:p>
        </p:txBody>
      </p:sp>
      <p:sp>
        <p:nvSpPr>
          <p:cNvPr id="292" name="Google Shape;292;p28"/>
          <p:cNvSpPr/>
          <p:nvPr/>
        </p:nvSpPr>
        <p:spPr>
          <a:xfrm>
            <a:off x="6028863" y="4481625"/>
            <a:ext cx="1527600" cy="49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Then </a:t>
            </a:r>
            <a:r>
              <a:rPr lang="en" sz="1100"/>
              <a:t>a list of cards from a set.</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96" name="Shape 296"/>
        <p:cNvGrpSpPr/>
        <p:nvPr/>
      </p:nvGrpSpPr>
      <p:grpSpPr>
        <a:xfrm>
          <a:off x="0" y="0"/>
          <a:ext cx="0" cy="0"/>
          <a:chOff x="0" y="0"/>
          <a:chExt cx="0" cy="0"/>
        </a:xfrm>
      </p:grpSpPr>
      <p:pic>
        <p:nvPicPr>
          <p:cNvPr id="297" name="Google Shape;297;p29"/>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298" name="Google Shape;298;p29"/>
          <p:cNvSpPr/>
          <p:nvPr/>
        </p:nvSpPr>
        <p:spPr>
          <a:xfrm>
            <a:off x="0" y="0"/>
            <a:ext cx="9144000" cy="2569200"/>
          </a:xfrm>
          <a:prstGeom prst="rect">
            <a:avLst/>
          </a:prstGeom>
          <a:solidFill>
            <a:srgbClr val="B7E1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rot="120033">
            <a:off x="1358799" y="1577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Routes</a:t>
            </a:r>
            <a:endParaRPr/>
          </a:p>
        </p:txBody>
      </p:sp>
      <p:sp>
        <p:nvSpPr>
          <p:cNvPr id="300" name="Google Shape;300;p29"/>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301" name="Google Shape;301;p29"/>
          <p:cNvSpPr/>
          <p:nvPr/>
        </p:nvSpPr>
        <p:spPr>
          <a:xfrm rot="-60153">
            <a:off x="2545273" y="214766"/>
            <a:ext cx="1663155" cy="424866"/>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000">
                <a:solidFill>
                  <a:schemeClr val="dk1"/>
                </a:solidFill>
              </a:rPr>
              <a:t>API Request &amp; Response With Postman</a:t>
            </a:r>
            <a:endParaRPr i="1" sz="1100"/>
          </a:p>
        </p:txBody>
      </p:sp>
      <p:pic>
        <p:nvPicPr>
          <p:cNvPr id="302" name="Google Shape;302;p29"/>
          <p:cNvPicPr preferRelativeResize="0"/>
          <p:nvPr/>
        </p:nvPicPr>
        <p:blipFill>
          <a:blip r:embed="rId4">
            <a:alphaModFix/>
          </a:blip>
          <a:stretch>
            <a:fillRect/>
          </a:stretch>
        </p:blipFill>
        <p:spPr>
          <a:xfrm>
            <a:off x="4924482" y="868575"/>
            <a:ext cx="4021618" cy="3273399"/>
          </a:xfrm>
          <a:prstGeom prst="rect">
            <a:avLst/>
          </a:prstGeom>
          <a:noFill/>
          <a:ln>
            <a:noFill/>
          </a:ln>
        </p:spPr>
      </p:pic>
      <p:sp>
        <p:nvSpPr>
          <p:cNvPr id="303" name="Google Shape;303;p29"/>
          <p:cNvSpPr/>
          <p:nvPr/>
        </p:nvSpPr>
        <p:spPr>
          <a:xfrm>
            <a:off x="1596050" y="4458650"/>
            <a:ext cx="1670400" cy="453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Create a new card set.</a:t>
            </a:r>
            <a:endParaRPr sz="1100"/>
          </a:p>
        </p:txBody>
      </p:sp>
      <p:pic>
        <p:nvPicPr>
          <p:cNvPr id="304" name="Google Shape;304;p29"/>
          <p:cNvPicPr preferRelativeResize="0"/>
          <p:nvPr/>
        </p:nvPicPr>
        <p:blipFill>
          <a:blip r:embed="rId5">
            <a:alphaModFix/>
          </a:blip>
          <a:stretch>
            <a:fillRect/>
          </a:stretch>
        </p:blipFill>
        <p:spPr>
          <a:xfrm>
            <a:off x="254850" y="868575"/>
            <a:ext cx="4352800" cy="3273400"/>
          </a:xfrm>
          <a:prstGeom prst="rect">
            <a:avLst/>
          </a:prstGeom>
          <a:noFill/>
          <a:ln>
            <a:noFill/>
          </a:ln>
        </p:spPr>
      </p:pic>
      <p:sp>
        <p:nvSpPr>
          <p:cNvPr id="305" name="Google Shape;305;p29"/>
          <p:cNvSpPr/>
          <p:nvPr/>
        </p:nvSpPr>
        <p:spPr>
          <a:xfrm>
            <a:off x="6100088" y="4458650"/>
            <a:ext cx="1670400" cy="453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Update title and access for a card set.</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9" name="Shape 309"/>
        <p:cNvGrpSpPr/>
        <p:nvPr/>
      </p:nvGrpSpPr>
      <p:grpSpPr>
        <a:xfrm>
          <a:off x="0" y="0"/>
          <a:ext cx="0" cy="0"/>
          <a:chOff x="0" y="0"/>
          <a:chExt cx="0" cy="0"/>
        </a:xfrm>
      </p:grpSpPr>
      <p:pic>
        <p:nvPicPr>
          <p:cNvPr id="310" name="Google Shape;310;p3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11" name="Google Shape;311;p30"/>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0"/>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13" name="Google Shape;313;p30"/>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14" name="Google Shape;314;p30"/>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15" name="Google Shape;315;p30"/>
          <p:cNvPicPr preferRelativeResize="0"/>
          <p:nvPr/>
        </p:nvPicPr>
        <p:blipFill>
          <a:blip r:embed="rId4">
            <a:alphaModFix/>
          </a:blip>
          <a:stretch>
            <a:fillRect/>
          </a:stretch>
        </p:blipFill>
        <p:spPr>
          <a:xfrm>
            <a:off x="7448425" y="749925"/>
            <a:ext cx="1449150" cy="3446401"/>
          </a:xfrm>
          <a:prstGeom prst="rect">
            <a:avLst/>
          </a:prstGeom>
          <a:noFill/>
          <a:ln>
            <a:noFill/>
          </a:ln>
        </p:spPr>
      </p:pic>
      <p:pic>
        <p:nvPicPr>
          <p:cNvPr id="316" name="Google Shape;316;p30"/>
          <p:cNvPicPr preferRelativeResize="0"/>
          <p:nvPr/>
        </p:nvPicPr>
        <p:blipFill>
          <a:blip r:embed="rId5">
            <a:alphaModFix/>
          </a:blip>
          <a:stretch>
            <a:fillRect/>
          </a:stretch>
        </p:blipFill>
        <p:spPr>
          <a:xfrm>
            <a:off x="3983479" y="449125"/>
            <a:ext cx="1623958" cy="3747200"/>
          </a:xfrm>
          <a:prstGeom prst="rect">
            <a:avLst/>
          </a:prstGeom>
          <a:noFill/>
          <a:ln>
            <a:noFill/>
          </a:ln>
        </p:spPr>
      </p:pic>
      <p:sp>
        <p:nvSpPr>
          <p:cNvPr id="317" name="Google Shape;317;p30"/>
          <p:cNvSpPr/>
          <p:nvPr/>
        </p:nvSpPr>
        <p:spPr>
          <a:xfrm>
            <a:off x="2286800" y="4546725"/>
            <a:ext cx="4328100" cy="448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 quick look at frontend and the directory structure:</a:t>
            </a:r>
            <a:endParaRPr/>
          </a:p>
        </p:txBody>
      </p:sp>
      <p:sp>
        <p:nvSpPr>
          <p:cNvPr id="318" name="Google Shape;318;p30"/>
          <p:cNvSpPr/>
          <p:nvPr/>
        </p:nvSpPr>
        <p:spPr>
          <a:xfrm>
            <a:off x="7216574" y="147775"/>
            <a:ext cx="1274700" cy="340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./pages/profile</a:t>
            </a:r>
            <a:endParaRPr sz="1100"/>
          </a:p>
        </p:txBody>
      </p:sp>
      <p:sp>
        <p:nvSpPr>
          <p:cNvPr id="319" name="Google Shape;319;p30"/>
          <p:cNvSpPr/>
          <p:nvPr/>
        </p:nvSpPr>
        <p:spPr>
          <a:xfrm>
            <a:off x="3107700" y="245625"/>
            <a:ext cx="779700" cy="833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./pages</a:t>
            </a:r>
            <a:br>
              <a:rPr lang="en" sz="1200"/>
            </a:br>
            <a:r>
              <a:rPr lang="en" sz="1200"/>
              <a:t>&amp;</a:t>
            </a:r>
            <a:br>
              <a:rPr lang="en" sz="1200"/>
            </a:br>
            <a:r>
              <a:rPr lang="en" sz="1200"/>
              <a:t>./routes</a:t>
            </a:r>
            <a:endParaRPr sz="1200"/>
          </a:p>
        </p:txBody>
      </p:sp>
      <p:sp>
        <p:nvSpPr>
          <p:cNvPr id="320" name="Google Shape;320;p30"/>
          <p:cNvSpPr/>
          <p:nvPr/>
        </p:nvSpPr>
        <p:spPr>
          <a:xfrm>
            <a:off x="145625" y="3540050"/>
            <a:ext cx="1274700" cy="526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./components/</a:t>
            </a:r>
            <a:br>
              <a:rPr lang="en" sz="1000"/>
            </a:br>
            <a:r>
              <a:rPr lang="en" sz="1000"/>
              <a:t>&amp;</a:t>
            </a:r>
            <a:endParaRPr sz="1000"/>
          </a:p>
          <a:p>
            <a:pPr indent="0" lvl="0" marL="0" rtl="0" algn="ctr">
              <a:spcBef>
                <a:spcPts val="0"/>
              </a:spcBef>
              <a:spcAft>
                <a:spcPts val="0"/>
              </a:spcAft>
              <a:buNone/>
            </a:pPr>
            <a:r>
              <a:rPr lang="en" sz="1000"/>
              <a:t>./hooks</a:t>
            </a:r>
            <a:endParaRPr sz="1000"/>
          </a:p>
        </p:txBody>
      </p:sp>
      <p:cxnSp>
        <p:nvCxnSpPr>
          <p:cNvPr id="321" name="Google Shape;321;p30"/>
          <p:cNvCxnSpPr>
            <a:stCxn id="320" idx="0"/>
            <a:endCxn id="322" idx="1"/>
          </p:cNvCxnSpPr>
          <p:nvPr/>
        </p:nvCxnSpPr>
        <p:spPr>
          <a:xfrm flipH="1" rot="10800000">
            <a:off x="782975" y="1885550"/>
            <a:ext cx="269700" cy="1654500"/>
          </a:xfrm>
          <a:prstGeom prst="straightConnector1">
            <a:avLst/>
          </a:prstGeom>
          <a:noFill/>
          <a:ln cap="flat" cmpd="sng" w="9525">
            <a:solidFill>
              <a:schemeClr val="dk2"/>
            </a:solidFill>
            <a:prstDash val="solid"/>
            <a:round/>
            <a:headEnd len="med" w="med" type="none"/>
            <a:tailEnd len="med" w="med" type="triangle"/>
          </a:ln>
        </p:spPr>
      </p:cxnSp>
      <p:cxnSp>
        <p:nvCxnSpPr>
          <p:cNvPr id="323" name="Google Shape;323;p30"/>
          <p:cNvCxnSpPr>
            <a:stCxn id="319" idx="2"/>
            <a:endCxn id="316" idx="1"/>
          </p:cNvCxnSpPr>
          <p:nvPr/>
        </p:nvCxnSpPr>
        <p:spPr>
          <a:xfrm>
            <a:off x="3497550" y="1079025"/>
            <a:ext cx="486000" cy="1243800"/>
          </a:xfrm>
          <a:prstGeom prst="straightConnector1">
            <a:avLst/>
          </a:prstGeom>
          <a:noFill/>
          <a:ln cap="flat" cmpd="sng" w="9525">
            <a:solidFill>
              <a:schemeClr val="dk2"/>
            </a:solidFill>
            <a:prstDash val="solid"/>
            <a:round/>
            <a:headEnd len="med" w="med" type="none"/>
            <a:tailEnd len="med" w="med" type="triangle"/>
          </a:ln>
        </p:spPr>
      </p:cxnSp>
      <p:cxnSp>
        <p:nvCxnSpPr>
          <p:cNvPr id="324" name="Google Shape;324;p30"/>
          <p:cNvCxnSpPr>
            <a:stCxn id="318" idx="2"/>
            <a:endCxn id="315" idx="0"/>
          </p:cNvCxnSpPr>
          <p:nvPr/>
        </p:nvCxnSpPr>
        <p:spPr>
          <a:xfrm>
            <a:off x="7853924" y="488275"/>
            <a:ext cx="319200" cy="261600"/>
          </a:xfrm>
          <a:prstGeom prst="straightConnector1">
            <a:avLst/>
          </a:prstGeom>
          <a:noFill/>
          <a:ln cap="flat" cmpd="sng" w="9525">
            <a:solidFill>
              <a:schemeClr val="dk2"/>
            </a:solidFill>
            <a:prstDash val="solid"/>
            <a:round/>
            <a:headEnd len="med" w="med" type="none"/>
            <a:tailEnd len="med" w="med" type="triangle"/>
          </a:ln>
        </p:spPr>
      </p:cxnSp>
      <p:pic>
        <p:nvPicPr>
          <p:cNvPr id="322" name="Google Shape;322;p30"/>
          <p:cNvPicPr preferRelativeResize="0"/>
          <p:nvPr/>
        </p:nvPicPr>
        <p:blipFill>
          <a:blip r:embed="rId6">
            <a:alphaModFix/>
          </a:blip>
          <a:stretch>
            <a:fillRect/>
          </a:stretch>
        </p:blipFill>
        <p:spPr>
          <a:xfrm>
            <a:off x="1052675" y="872100"/>
            <a:ext cx="1712700" cy="2026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28" name="Shape 328"/>
        <p:cNvGrpSpPr/>
        <p:nvPr/>
      </p:nvGrpSpPr>
      <p:grpSpPr>
        <a:xfrm>
          <a:off x="0" y="0"/>
          <a:ext cx="0" cy="0"/>
          <a:chOff x="0" y="0"/>
          <a:chExt cx="0" cy="0"/>
        </a:xfrm>
      </p:grpSpPr>
      <p:pic>
        <p:nvPicPr>
          <p:cNvPr id="329" name="Google Shape;329;p31"/>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330" name="Google Shape;330;p31"/>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1"/>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33" name="Google Shape;333;p31"/>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34" name="Google Shape;334;p31"/>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Site Map</a:t>
            </a:r>
            <a:endParaRPr b="1"/>
          </a:p>
        </p:txBody>
      </p:sp>
      <p:pic>
        <p:nvPicPr>
          <p:cNvPr id="335" name="Google Shape;335;p31"/>
          <p:cNvPicPr preferRelativeResize="0"/>
          <p:nvPr/>
        </p:nvPicPr>
        <p:blipFill>
          <a:blip r:embed="rId4">
            <a:alphaModFix/>
          </a:blip>
          <a:stretch>
            <a:fillRect/>
          </a:stretch>
        </p:blipFill>
        <p:spPr>
          <a:xfrm>
            <a:off x="2141362" y="614075"/>
            <a:ext cx="4861275" cy="416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 name="Shape 71"/>
        <p:cNvGrpSpPr/>
        <p:nvPr/>
      </p:nvGrpSpPr>
      <p:grpSpPr>
        <a:xfrm>
          <a:off x="0" y="0"/>
          <a:ext cx="0" cy="0"/>
          <a:chOff x="0" y="0"/>
          <a:chExt cx="0" cy="0"/>
        </a:xfrm>
      </p:grpSpPr>
      <p:pic>
        <p:nvPicPr>
          <p:cNvPr id="72" name="Google Shape;72;p14"/>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73" name="Google Shape;73;p14"/>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2282400" y="1414725"/>
            <a:ext cx="4579200" cy="27957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77" name="Google Shape;77;p14"/>
          <p:cNvSpPr txBox="1"/>
          <p:nvPr/>
        </p:nvSpPr>
        <p:spPr>
          <a:xfrm>
            <a:off x="2350200" y="1622625"/>
            <a:ext cx="4443600" cy="23799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Full stack web application virtual flashcards. </a:t>
            </a:r>
            <a:endParaRPr sz="1500"/>
          </a:p>
          <a:p>
            <a:pPr indent="-323850" lvl="0" marL="457200" rtl="0" algn="l">
              <a:spcBef>
                <a:spcPts val="0"/>
              </a:spcBef>
              <a:spcAft>
                <a:spcPts val="0"/>
              </a:spcAft>
              <a:buSzPts val="1500"/>
              <a:buChar char="●"/>
            </a:pPr>
            <a:r>
              <a:rPr lang="en" sz="1500"/>
              <a:t>Built on PostgreSQL, Express, React, Node.js.</a:t>
            </a:r>
            <a:endParaRPr sz="1500"/>
          </a:p>
          <a:p>
            <a:pPr indent="-323850" lvl="0" marL="457200" rtl="0" algn="l">
              <a:spcBef>
                <a:spcPts val="0"/>
              </a:spcBef>
              <a:spcAft>
                <a:spcPts val="0"/>
              </a:spcAft>
              <a:buSzPts val="1500"/>
              <a:buChar char="●"/>
            </a:pPr>
            <a:r>
              <a:rPr lang="en" sz="1500">
                <a:solidFill>
                  <a:schemeClr val="dk1"/>
                </a:solidFill>
              </a:rPr>
              <a:t>Convenience of study aids for students on the go.</a:t>
            </a:r>
            <a:endParaRPr sz="1500"/>
          </a:p>
          <a:p>
            <a:pPr indent="-323850" lvl="0" marL="457200" rtl="0" algn="l">
              <a:spcBef>
                <a:spcPts val="0"/>
              </a:spcBef>
              <a:spcAft>
                <a:spcPts val="0"/>
              </a:spcAft>
              <a:buSzPts val="1500"/>
              <a:buChar char="●"/>
            </a:pPr>
            <a:r>
              <a:rPr lang="en" sz="1500"/>
              <a:t>Because everything can be </a:t>
            </a:r>
            <a:r>
              <a:rPr lang="en" sz="1500"/>
              <a:t>organized in one place.</a:t>
            </a:r>
            <a:endParaRPr sz="1500"/>
          </a:p>
          <a:p>
            <a:pPr indent="-323850" lvl="0" marL="457200" rtl="0" algn="l">
              <a:spcBef>
                <a:spcPts val="0"/>
              </a:spcBef>
              <a:spcAft>
                <a:spcPts val="0"/>
              </a:spcAft>
              <a:buSzPts val="1500"/>
              <a:buChar char="●"/>
            </a:pPr>
            <a:r>
              <a:rPr lang="en" sz="1500"/>
              <a:t>N</a:t>
            </a:r>
            <a:r>
              <a:rPr lang="en" sz="1500"/>
              <a:t>ot easily misplaced.</a:t>
            </a:r>
            <a:endParaRPr sz="1500"/>
          </a:p>
        </p:txBody>
      </p:sp>
      <p:sp>
        <p:nvSpPr>
          <p:cNvPr id="78" name="Google Shape;78;p14"/>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What &amp; Why?</a:t>
            </a:r>
            <a:endParaRPr sz="1300" u="sng"/>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39" name="Shape 339"/>
        <p:cNvGrpSpPr/>
        <p:nvPr/>
      </p:nvGrpSpPr>
      <p:grpSpPr>
        <a:xfrm>
          <a:off x="0" y="0"/>
          <a:ext cx="0" cy="0"/>
          <a:chOff x="0" y="0"/>
          <a:chExt cx="0" cy="0"/>
        </a:xfrm>
      </p:grpSpPr>
      <p:pic>
        <p:nvPicPr>
          <p:cNvPr id="340" name="Google Shape;340;p32"/>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341" name="Google Shape;341;p32"/>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44" name="Google Shape;344;p32"/>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345" name="Google Shape;345;p32"/>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User Flow Chart</a:t>
            </a:r>
            <a:endParaRPr b="1"/>
          </a:p>
        </p:txBody>
      </p:sp>
      <p:pic>
        <p:nvPicPr>
          <p:cNvPr id="346" name="Google Shape;346;p32"/>
          <p:cNvPicPr preferRelativeResize="0"/>
          <p:nvPr/>
        </p:nvPicPr>
        <p:blipFill>
          <a:blip r:embed="rId4">
            <a:alphaModFix/>
          </a:blip>
          <a:stretch>
            <a:fillRect/>
          </a:stretch>
        </p:blipFill>
        <p:spPr>
          <a:xfrm>
            <a:off x="866975" y="972001"/>
            <a:ext cx="7410026" cy="3753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50" name="Shape 350"/>
        <p:cNvGrpSpPr/>
        <p:nvPr/>
      </p:nvGrpSpPr>
      <p:grpSpPr>
        <a:xfrm>
          <a:off x="0" y="0"/>
          <a:ext cx="0" cy="0"/>
          <a:chOff x="0" y="0"/>
          <a:chExt cx="0" cy="0"/>
        </a:xfrm>
      </p:grpSpPr>
      <p:pic>
        <p:nvPicPr>
          <p:cNvPr id="351" name="Google Shape;351;p33"/>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52" name="Google Shape;352;p33"/>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54" name="Google Shape;354;p33"/>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55" name="Google Shape;355;p33"/>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sp>
        <p:nvSpPr>
          <p:cNvPr id="356" name="Google Shape;356;p33"/>
          <p:cNvSpPr/>
          <p:nvPr/>
        </p:nvSpPr>
        <p:spPr>
          <a:xfrm>
            <a:off x="3196500" y="4475025"/>
            <a:ext cx="2751000" cy="52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Quick view of the work environment</a:t>
            </a:r>
            <a:r>
              <a:rPr lang="en"/>
              <a:t>.</a:t>
            </a:r>
            <a:endParaRPr/>
          </a:p>
        </p:txBody>
      </p:sp>
      <p:pic>
        <p:nvPicPr>
          <p:cNvPr id="357" name="Google Shape;357;p33"/>
          <p:cNvPicPr preferRelativeResize="0"/>
          <p:nvPr/>
        </p:nvPicPr>
        <p:blipFill>
          <a:blip r:embed="rId4">
            <a:alphaModFix/>
          </a:blip>
          <a:stretch>
            <a:fillRect/>
          </a:stretch>
        </p:blipFill>
        <p:spPr>
          <a:xfrm>
            <a:off x="1816288" y="217000"/>
            <a:ext cx="5511423" cy="3949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61" name="Shape 361"/>
        <p:cNvGrpSpPr/>
        <p:nvPr/>
      </p:nvGrpSpPr>
      <p:grpSpPr>
        <a:xfrm>
          <a:off x="0" y="0"/>
          <a:ext cx="0" cy="0"/>
          <a:chOff x="0" y="0"/>
          <a:chExt cx="0" cy="0"/>
        </a:xfrm>
      </p:grpSpPr>
      <p:pic>
        <p:nvPicPr>
          <p:cNvPr id="362" name="Google Shape;362;p34"/>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63" name="Google Shape;363;p34"/>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65" name="Google Shape;365;p34"/>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66" name="Google Shape;366;p34"/>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67" name="Google Shape;367;p34"/>
          <p:cNvPicPr preferRelativeResize="0"/>
          <p:nvPr/>
        </p:nvPicPr>
        <p:blipFill>
          <a:blip r:embed="rId4">
            <a:alphaModFix/>
          </a:blip>
          <a:stretch>
            <a:fillRect/>
          </a:stretch>
        </p:blipFill>
        <p:spPr>
          <a:xfrm>
            <a:off x="1400650" y="280125"/>
            <a:ext cx="6342700" cy="3976375"/>
          </a:xfrm>
          <a:prstGeom prst="rect">
            <a:avLst/>
          </a:prstGeom>
          <a:noFill/>
          <a:ln>
            <a:noFill/>
          </a:ln>
        </p:spPr>
      </p:pic>
      <p:sp>
        <p:nvSpPr>
          <p:cNvPr id="368" name="Google Shape;368;p34"/>
          <p:cNvSpPr/>
          <p:nvPr/>
        </p:nvSpPr>
        <p:spPr>
          <a:xfrm>
            <a:off x="3568200" y="4483975"/>
            <a:ext cx="1720500" cy="385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Landing Page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72" name="Shape 372"/>
        <p:cNvGrpSpPr/>
        <p:nvPr/>
      </p:nvGrpSpPr>
      <p:grpSpPr>
        <a:xfrm>
          <a:off x="0" y="0"/>
          <a:ext cx="0" cy="0"/>
          <a:chOff x="0" y="0"/>
          <a:chExt cx="0" cy="0"/>
        </a:xfrm>
      </p:grpSpPr>
      <p:pic>
        <p:nvPicPr>
          <p:cNvPr id="373" name="Google Shape;373;p35"/>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74" name="Google Shape;374;p35"/>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76" name="Google Shape;376;p35"/>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77" name="Google Shape;377;p35"/>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78" name="Google Shape;378;p35"/>
          <p:cNvPicPr preferRelativeResize="0"/>
          <p:nvPr/>
        </p:nvPicPr>
        <p:blipFill>
          <a:blip r:embed="rId4">
            <a:alphaModFix/>
          </a:blip>
          <a:stretch>
            <a:fillRect/>
          </a:stretch>
        </p:blipFill>
        <p:spPr>
          <a:xfrm>
            <a:off x="1517363" y="374400"/>
            <a:ext cx="6109276" cy="3855101"/>
          </a:xfrm>
          <a:prstGeom prst="rect">
            <a:avLst/>
          </a:prstGeom>
          <a:noFill/>
          <a:ln>
            <a:noFill/>
          </a:ln>
        </p:spPr>
      </p:pic>
      <p:sp>
        <p:nvSpPr>
          <p:cNvPr id="379" name="Google Shape;379;p35"/>
          <p:cNvSpPr/>
          <p:nvPr/>
        </p:nvSpPr>
        <p:spPr>
          <a:xfrm>
            <a:off x="3934650" y="4537750"/>
            <a:ext cx="1274700" cy="313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Sign up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83" name="Shape 383"/>
        <p:cNvGrpSpPr/>
        <p:nvPr/>
      </p:nvGrpSpPr>
      <p:grpSpPr>
        <a:xfrm>
          <a:off x="0" y="0"/>
          <a:ext cx="0" cy="0"/>
          <a:chOff x="0" y="0"/>
          <a:chExt cx="0" cy="0"/>
        </a:xfrm>
      </p:grpSpPr>
      <p:pic>
        <p:nvPicPr>
          <p:cNvPr id="384" name="Google Shape;384;p36"/>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385" name="Google Shape;385;p36"/>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6"/>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87" name="Google Shape;387;p36"/>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88" name="Google Shape;388;p36"/>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389" name="Google Shape;389;p36"/>
          <p:cNvPicPr preferRelativeResize="0"/>
          <p:nvPr/>
        </p:nvPicPr>
        <p:blipFill>
          <a:blip r:embed="rId4">
            <a:alphaModFix/>
          </a:blip>
          <a:stretch>
            <a:fillRect/>
          </a:stretch>
        </p:blipFill>
        <p:spPr>
          <a:xfrm>
            <a:off x="1406562" y="373425"/>
            <a:ext cx="6330876" cy="4124901"/>
          </a:xfrm>
          <a:prstGeom prst="rect">
            <a:avLst/>
          </a:prstGeom>
          <a:noFill/>
          <a:ln>
            <a:noFill/>
          </a:ln>
        </p:spPr>
      </p:pic>
      <p:sp>
        <p:nvSpPr>
          <p:cNvPr id="390" name="Google Shape;390;p36"/>
          <p:cNvSpPr/>
          <p:nvPr/>
        </p:nvSpPr>
        <p:spPr>
          <a:xfrm>
            <a:off x="3613200" y="4627350"/>
            <a:ext cx="1917600" cy="4122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Enter information to create account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94" name="Shape 394"/>
        <p:cNvGrpSpPr/>
        <p:nvPr/>
      </p:nvGrpSpPr>
      <p:grpSpPr>
        <a:xfrm>
          <a:off x="0" y="0"/>
          <a:ext cx="0" cy="0"/>
          <a:chOff x="0" y="0"/>
          <a:chExt cx="0" cy="0"/>
        </a:xfrm>
      </p:grpSpPr>
      <p:pic>
        <p:nvPicPr>
          <p:cNvPr id="395" name="Google Shape;395;p37"/>
          <p:cNvPicPr preferRelativeResize="0"/>
          <p:nvPr/>
        </p:nvPicPr>
        <p:blipFill rotWithShape="1">
          <a:blip r:embed="rId3">
            <a:alphaModFix/>
          </a:blip>
          <a:srcRect b="0" l="0" r="0" t="60663"/>
          <a:stretch/>
        </p:blipFill>
        <p:spPr>
          <a:xfrm>
            <a:off x="0" y="2525924"/>
            <a:ext cx="9143999" cy="2569200"/>
          </a:xfrm>
          <a:prstGeom prst="rect">
            <a:avLst/>
          </a:prstGeom>
          <a:noFill/>
          <a:ln>
            <a:noFill/>
          </a:ln>
        </p:spPr>
      </p:pic>
      <p:sp>
        <p:nvSpPr>
          <p:cNvPr id="396" name="Google Shape;396;p37"/>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7"/>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398" name="Google Shape;398;p37"/>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399" name="Google Shape;399;p37"/>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00" name="Google Shape;400;p37"/>
          <p:cNvPicPr preferRelativeResize="0"/>
          <p:nvPr/>
        </p:nvPicPr>
        <p:blipFill>
          <a:blip r:embed="rId4">
            <a:alphaModFix/>
          </a:blip>
          <a:stretch>
            <a:fillRect/>
          </a:stretch>
        </p:blipFill>
        <p:spPr>
          <a:xfrm>
            <a:off x="1384161" y="123475"/>
            <a:ext cx="6375676" cy="4154100"/>
          </a:xfrm>
          <a:prstGeom prst="rect">
            <a:avLst/>
          </a:prstGeom>
          <a:noFill/>
          <a:ln>
            <a:noFill/>
          </a:ln>
        </p:spPr>
      </p:pic>
      <p:sp>
        <p:nvSpPr>
          <p:cNvPr id="401" name="Google Shape;401;p37"/>
          <p:cNvSpPr/>
          <p:nvPr/>
        </p:nvSpPr>
        <p:spPr>
          <a:xfrm>
            <a:off x="3384588" y="4475000"/>
            <a:ext cx="2374800" cy="485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Newly created profile! Personal library is empty, though…</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5" name="Shape 405"/>
        <p:cNvGrpSpPr/>
        <p:nvPr/>
      </p:nvGrpSpPr>
      <p:grpSpPr>
        <a:xfrm>
          <a:off x="0" y="0"/>
          <a:ext cx="0" cy="0"/>
          <a:chOff x="0" y="0"/>
          <a:chExt cx="0" cy="0"/>
        </a:xfrm>
      </p:grpSpPr>
      <p:pic>
        <p:nvPicPr>
          <p:cNvPr id="406" name="Google Shape;406;p38"/>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07" name="Google Shape;407;p38"/>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09" name="Google Shape;409;p38"/>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10" name="Google Shape;410;p38"/>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11" name="Google Shape;411;p38"/>
          <p:cNvPicPr preferRelativeResize="0"/>
          <p:nvPr/>
        </p:nvPicPr>
        <p:blipFill>
          <a:blip r:embed="rId4">
            <a:alphaModFix/>
          </a:blip>
          <a:stretch>
            <a:fillRect/>
          </a:stretch>
        </p:blipFill>
        <p:spPr>
          <a:xfrm>
            <a:off x="1403275" y="231000"/>
            <a:ext cx="6337450" cy="4145450"/>
          </a:xfrm>
          <a:prstGeom prst="rect">
            <a:avLst/>
          </a:prstGeom>
          <a:noFill/>
          <a:ln>
            <a:noFill/>
          </a:ln>
        </p:spPr>
      </p:pic>
      <p:sp>
        <p:nvSpPr>
          <p:cNvPr id="412" name="Google Shape;412;p38"/>
          <p:cNvSpPr/>
          <p:nvPr/>
        </p:nvSpPr>
        <p:spPr>
          <a:xfrm>
            <a:off x="3384588" y="4475000"/>
            <a:ext cx="2374800" cy="485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Create new card set. Enter title and select access type.</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6" name="Shape 416"/>
        <p:cNvGrpSpPr/>
        <p:nvPr/>
      </p:nvGrpSpPr>
      <p:grpSpPr>
        <a:xfrm>
          <a:off x="0" y="0"/>
          <a:ext cx="0" cy="0"/>
          <a:chOff x="0" y="0"/>
          <a:chExt cx="0" cy="0"/>
        </a:xfrm>
      </p:grpSpPr>
      <p:pic>
        <p:nvPicPr>
          <p:cNvPr id="417" name="Google Shape;417;p39"/>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18" name="Google Shape;418;p39"/>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20" name="Google Shape;420;p39"/>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21" name="Google Shape;421;p39"/>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22" name="Google Shape;422;p39"/>
          <p:cNvPicPr preferRelativeResize="0"/>
          <p:nvPr/>
        </p:nvPicPr>
        <p:blipFill>
          <a:blip r:embed="rId4">
            <a:alphaModFix/>
          </a:blip>
          <a:stretch>
            <a:fillRect/>
          </a:stretch>
        </p:blipFill>
        <p:spPr>
          <a:xfrm>
            <a:off x="1424486" y="226525"/>
            <a:ext cx="6295025" cy="4101549"/>
          </a:xfrm>
          <a:prstGeom prst="rect">
            <a:avLst/>
          </a:prstGeom>
          <a:noFill/>
          <a:ln>
            <a:noFill/>
          </a:ln>
        </p:spPr>
      </p:pic>
      <p:sp>
        <p:nvSpPr>
          <p:cNvPr id="423" name="Google Shape;423;p39"/>
          <p:cNvSpPr/>
          <p:nvPr/>
        </p:nvSpPr>
        <p:spPr>
          <a:xfrm>
            <a:off x="2896350" y="4430225"/>
            <a:ext cx="3351300" cy="636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Enter question and answer. Let’s save and return to view the existing card.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27" name="Shape 427"/>
        <p:cNvGrpSpPr/>
        <p:nvPr/>
      </p:nvGrpSpPr>
      <p:grpSpPr>
        <a:xfrm>
          <a:off x="0" y="0"/>
          <a:ext cx="0" cy="0"/>
          <a:chOff x="0" y="0"/>
          <a:chExt cx="0" cy="0"/>
        </a:xfrm>
      </p:grpSpPr>
      <p:pic>
        <p:nvPicPr>
          <p:cNvPr id="428" name="Google Shape;428;p4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29" name="Google Shape;429;p40"/>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0"/>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31" name="Google Shape;431;p40"/>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32" name="Google Shape;432;p40"/>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33" name="Google Shape;433;p40"/>
          <p:cNvPicPr preferRelativeResize="0"/>
          <p:nvPr/>
        </p:nvPicPr>
        <p:blipFill>
          <a:blip r:embed="rId4">
            <a:alphaModFix/>
          </a:blip>
          <a:stretch>
            <a:fillRect/>
          </a:stretch>
        </p:blipFill>
        <p:spPr>
          <a:xfrm>
            <a:off x="100825" y="924825"/>
            <a:ext cx="4277475" cy="2786972"/>
          </a:xfrm>
          <a:prstGeom prst="rect">
            <a:avLst/>
          </a:prstGeom>
          <a:noFill/>
          <a:ln>
            <a:noFill/>
          </a:ln>
        </p:spPr>
      </p:pic>
      <p:pic>
        <p:nvPicPr>
          <p:cNvPr id="434" name="Google Shape;434;p40"/>
          <p:cNvPicPr preferRelativeResize="0"/>
          <p:nvPr/>
        </p:nvPicPr>
        <p:blipFill>
          <a:blip r:embed="rId5">
            <a:alphaModFix/>
          </a:blip>
          <a:stretch>
            <a:fillRect/>
          </a:stretch>
        </p:blipFill>
        <p:spPr>
          <a:xfrm>
            <a:off x="4784500" y="924825"/>
            <a:ext cx="4277475" cy="2787029"/>
          </a:xfrm>
          <a:prstGeom prst="rect">
            <a:avLst/>
          </a:prstGeom>
          <a:noFill/>
          <a:ln>
            <a:noFill/>
          </a:ln>
        </p:spPr>
      </p:pic>
      <p:cxnSp>
        <p:nvCxnSpPr>
          <p:cNvPr id="435" name="Google Shape;435;p40"/>
          <p:cNvCxnSpPr>
            <a:stCxn id="433" idx="3"/>
            <a:endCxn id="434" idx="1"/>
          </p:cNvCxnSpPr>
          <p:nvPr/>
        </p:nvCxnSpPr>
        <p:spPr>
          <a:xfrm>
            <a:off x="4378300" y="2318311"/>
            <a:ext cx="406200" cy="0"/>
          </a:xfrm>
          <a:prstGeom prst="straightConnector1">
            <a:avLst/>
          </a:prstGeom>
          <a:noFill/>
          <a:ln cap="flat" cmpd="sng" w="9525">
            <a:solidFill>
              <a:schemeClr val="dk2"/>
            </a:solidFill>
            <a:prstDash val="solid"/>
            <a:round/>
            <a:headEnd len="med" w="med" type="none"/>
            <a:tailEnd len="med" w="med" type="triangle"/>
          </a:ln>
        </p:spPr>
      </p:cxnSp>
      <p:sp>
        <p:nvSpPr>
          <p:cNvPr id="436" name="Google Shape;436;p40"/>
          <p:cNvSpPr/>
          <p:nvPr/>
        </p:nvSpPr>
        <p:spPr>
          <a:xfrm>
            <a:off x="2143425" y="4367475"/>
            <a:ext cx="4632600" cy="609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 have a new card in our Demo Set card set! Noticed that the answer is viewable by flipping the card.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40" name="Shape 440"/>
        <p:cNvGrpSpPr/>
        <p:nvPr/>
      </p:nvGrpSpPr>
      <p:grpSpPr>
        <a:xfrm>
          <a:off x="0" y="0"/>
          <a:ext cx="0" cy="0"/>
          <a:chOff x="0" y="0"/>
          <a:chExt cx="0" cy="0"/>
        </a:xfrm>
      </p:grpSpPr>
      <p:pic>
        <p:nvPicPr>
          <p:cNvPr id="441" name="Google Shape;441;p41"/>
          <p:cNvPicPr preferRelativeResize="0"/>
          <p:nvPr/>
        </p:nvPicPr>
        <p:blipFill rotWithShape="1">
          <a:blip r:embed="rId3">
            <a:alphaModFix/>
          </a:blip>
          <a:srcRect b="0" l="0" r="0" t="60663"/>
          <a:stretch/>
        </p:blipFill>
        <p:spPr>
          <a:xfrm>
            <a:off x="0" y="2497524"/>
            <a:ext cx="9143999" cy="2569200"/>
          </a:xfrm>
          <a:prstGeom prst="rect">
            <a:avLst/>
          </a:prstGeom>
          <a:noFill/>
          <a:ln>
            <a:noFill/>
          </a:ln>
        </p:spPr>
      </p:pic>
      <p:sp>
        <p:nvSpPr>
          <p:cNvPr id="442" name="Google Shape;442;p41"/>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44" name="Google Shape;444;p41"/>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45" name="Google Shape;445;p41"/>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46" name="Google Shape;446;p41"/>
          <p:cNvPicPr preferRelativeResize="0"/>
          <p:nvPr/>
        </p:nvPicPr>
        <p:blipFill>
          <a:blip r:embed="rId4">
            <a:alphaModFix/>
          </a:blip>
          <a:stretch>
            <a:fillRect/>
          </a:stretch>
        </p:blipFill>
        <p:spPr>
          <a:xfrm>
            <a:off x="100825" y="827975"/>
            <a:ext cx="4178551" cy="2722551"/>
          </a:xfrm>
          <a:prstGeom prst="rect">
            <a:avLst/>
          </a:prstGeom>
          <a:noFill/>
          <a:ln>
            <a:noFill/>
          </a:ln>
        </p:spPr>
      </p:pic>
      <p:pic>
        <p:nvPicPr>
          <p:cNvPr id="447" name="Google Shape;447;p41"/>
          <p:cNvPicPr preferRelativeResize="0"/>
          <p:nvPr/>
        </p:nvPicPr>
        <p:blipFill>
          <a:blip r:embed="rId5">
            <a:alphaModFix/>
          </a:blip>
          <a:stretch>
            <a:fillRect/>
          </a:stretch>
        </p:blipFill>
        <p:spPr>
          <a:xfrm>
            <a:off x="4851425" y="827975"/>
            <a:ext cx="4178551" cy="2722551"/>
          </a:xfrm>
          <a:prstGeom prst="rect">
            <a:avLst/>
          </a:prstGeom>
          <a:noFill/>
          <a:ln>
            <a:noFill/>
          </a:ln>
        </p:spPr>
      </p:pic>
      <p:sp>
        <p:nvSpPr>
          <p:cNvPr id="448" name="Google Shape;448;p41"/>
          <p:cNvSpPr/>
          <p:nvPr/>
        </p:nvSpPr>
        <p:spPr>
          <a:xfrm>
            <a:off x="2528750" y="3847775"/>
            <a:ext cx="3638100" cy="806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By editing the existing question, the card can be revised. Note the updated question.</a:t>
            </a:r>
            <a:endParaRPr/>
          </a:p>
        </p:txBody>
      </p:sp>
      <p:cxnSp>
        <p:nvCxnSpPr>
          <p:cNvPr id="449" name="Google Shape;449;p41"/>
          <p:cNvCxnSpPr>
            <a:stCxn id="446" idx="3"/>
            <a:endCxn id="447" idx="1"/>
          </p:cNvCxnSpPr>
          <p:nvPr/>
        </p:nvCxnSpPr>
        <p:spPr>
          <a:xfrm>
            <a:off x="4279376" y="2189250"/>
            <a:ext cx="572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86" name="Google Shape;86;p15"/>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pic>
        <p:nvPicPr>
          <p:cNvPr id="92" name="Google Shape;92;p15"/>
          <p:cNvPicPr preferRelativeResize="0"/>
          <p:nvPr/>
        </p:nvPicPr>
        <p:blipFill>
          <a:blip r:embed="rId4">
            <a:alphaModFix/>
          </a:blip>
          <a:stretch>
            <a:fillRect/>
          </a:stretch>
        </p:blipFill>
        <p:spPr>
          <a:xfrm>
            <a:off x="902850" y="1240000"/>
            <a:ext cx="3425592" cy="2569200"/>
          </a:xfrm>
          <a:prstGeom prst="rect">
            <a:avLst/>
          </a:prstGeom>
          <a:noFill/>
          <a:ln>
            <a:noFill/>
          </a:ln>
        </p:spPr>
      </p:pic>
      <p:pic>
        <p:nvPicPr>
          <p:cNvPr id="93" name="Google Shape;93;p15"/>
          <p:cNvPicPr preferRelativeResize="0"/>
          <p:nvPr/>
        </p:nvPicPr>
        <p:blipFill>
          <a:blip r:embed="rId5">
            <a:alphaModFix/>
          </a:blip>
          <a:stretch>
            <a:fillRect/>
          </a:stretch>
        </p:blipFill>
        <p:spPr>
          <a:xfrm>
            <a:off x="4922750" y="1240000"/>
            <a:ext cx="3425600" cy="2569200"/>
          </a:xfrm>
          <a:prstGeom prst="rect">
            <a:avLst/>
          </a:prstGeom>
          <a:noFill/>
          <a:ln>
            <a:noFill/>
          </a:ln>
        </p:spPr>
      </p:pic>
      <p:cxnSp>
        <p:nvCxnSpPr>
          <p:cNvPr id="94" name="Google Shape;94;p15"/>
          <p:cNvCxnSpPr>
            <a:stCxn id="92" idx="3"/>
            <a:endCxn id="93" idx="1"/>
          </p:cNvCxnSpPr>
          <p:nvPr/>
        </p:nvCxnSpPr>
        <p:spPr>
          <a:xfrm>
            <a:off x="4328442" y="2524600"/>
            <a:ext cx="594300" cy="0"/>
          </a:xfrm>
          <a:prstGeom prst="straightConnector1">
            <a:avLst/>
          </a:prstGeom>
          <a:noFill/>
          <a:ln cap="flat" cmpd="sng" w="9525">
            <a:solidFill>
              <a:schemeClr val="dk2"/>
            </a:solidFill>
            <a:prstDash val="solid"/>
            <a:round/>
            <a:headEnd len="med" w="med" type="none"/>
            <a:tailEnd len="med" w="med" type="triangle"/>
          </a:ln>
        </p:spPr>
      </p:cxnSp>
      <p:sp>
        <p:nvSpPr>
          <p:cNvPr id="95" name="Google Shape;95;p15"/>
          <p:cNvSpPr/>
          <p:nvPr/>
        </p:nvSpPr>
        <p:spPr>
          <a:xfrm>
            <a:off x="1977400" y="409210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Home / Landing page</a:t>
            </a:r>
            <a:endParaRPr sz="1200"/>
          </a:p>
        </p:txBody>
      </p:sp>
      <p:sp>
        <p:nvSpPr>
          <p:cNvPr id="96" name="Google Shape;96;p15"/>
          <p:cNvSpPr/>
          <p:nvPr/>
        </p:nvSpPr>
        <p:spPr>
          <a:xfrm>
            <a:off x="5997300" y="409210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Signup</a:t>
            </a:r>
            <a:endParaRPr sz="1200"/>
          </a:p>
        </p:txBody>
      </p:sp>
      <p:cxnSp>
        <p:nvCxnSpPr>
          <p:cNvPr id="97" name="Google Shape;97;p15"/>
          <p:cNvCxnSpPr>
            <a:endCxn id="96" idx="1"/>
          </p:cNvCxnSpPr>
          <p:nvPr/>
        </p:nvCxnSpPr>
        <p:spPr>
          <a:xfrm>
            <a:off x="3253800" y="4289200"/>
            <a:ext cx="27435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53" name="Shape 453"/>
        <p:cNvGrpSpPr/>
        <p:nvPr/>
      </p:nvGrpSpPr>
      <p:grpSpPr>
        <a:xfrm>
          <a:off x="0" y="0"/>
          <a:ext cx="0" cy="0"/>
          <a:chOff x="0" y="0"/>
          <a:chExt cx="0" cy="0"/>
        </a:xfrm>
      </p:grpSpPr>
      <p:pic>
        <p:nvPicPr>
          <p:cNvPr id="454" name="Google Shape;454;p42"/>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55" name="Google Shape;455;p42"/>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57" name="Google Shape;457;p42"/>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58" name="Google Shape;458;p42"/>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59" name="Google Shape;459;p42"/>
          <p:cNvPicPr preferRelativeResize="0"/>
          <p:nvPr/>
        </p:nvPicPr>
        <p:blipFill>
          <a:blip r:embed="rId4">
            <a:alphaModFix/>
          </a:blip>
          <a:stretch>
            <a:fillRect/>
          </a:stretch>
        </p:blipFill>
        <p:spPr>
          <a:xfrm>
            <a:off x="100825" y="702175"/>
            <a:ext cx="4057650" cy="2643775"/>
          </a:xfrm>
          <a:prstGeom prst="rect">
            <a:avLst/>
          </a:prstGeom>
          <a:noFill/>
          <a:ln>
            <a:noFill/>
          </a:ln>
        </p:spPr>
      </p:pic>
      <p:sp>
        <p:nvSpPr>
          <p:cNvPr id="460" name="Google Shape;460;p42"/>
          <p:cNvSpPr/>
          <p:nvPr/>
        </p:nvSpPr>
        <p:spPr>
          <a:xfrm>
            <a:off x="2829150" y="3874650"/>
            <a:ext cx="3485700" cy="10746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Cards can be deleted also. After deleting the only card, the set is now empty. Note that the library still has a card set. </a:t>
            </a:r>
            <a:br>
              <a:rPr lang="en" sz="1200"/>
            </a:br>
            <a:br>
              <a:rPr lang="en" sz="1200"/>
            </a:br>
            <a:r>
              <a:rPr lang="en" sz="1200"/>
              <a:t>If you delete it…</a:t>
            </a:r>
            <a:endParaRPr sz="1200"/>
          </a:p>
        </p:txBody>
      </p:sp>
      <p:pic>
        <p:nvPicPr>
          <p:cNvPr id="461" name="Google Shape;461;p42"/>
          <p:cNvPicPr preferRelativeResize="0"/>
          <p:nvPr/>
        </p:nvPicPr>
        <p:blipFill>
          <a:blip r:embed="rId5">
            <a:alphaModFix/>
          </a:blip>
          <a:stretch>
            <a:fillRect/>
          </a:stretch>
        </p:blipFill>
        <p:spPr>
          <a:xfrm>
            <a:off x="4963325" y="702162"/>
            <a:ext cx="4057650" cy="2643788"/>
          </a:xfrm>
          <a:prstGeom prst="rect">
            <a:avLst/>
          </a:prstGeom>
          <a:noFill/>
          <a:ln>
            <a:noFill/>
          </a:ln>
        </p:spPr>
      </p:pic>
      <p:cxnSp>
        <p:nvCxnSpPr>
          <p:cNvPr id="462" name="Google Shape;462;p42"/>
          <p:cNvCxnSpPr>
            <a:stCxn id="459" idx="3"/>
            <a:endCxn id="461" idx="1"/>
          </p:cNvCxnSpPr>
          <p:nvPr/>
        </p:nvCxnSpPr>
        <p:spPr>
          <a:xfrm>
            <a:off x="4158475" y="2024063"/>
            <a:ext cx="804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66" name="Shape 466"/>
        <p:cNvGrpSpPr/>
        <p:nvPr/>
      </p:nvGrpSpPr>
      <p:grpSpPr>
        <a:xfrm>
          <a:off x="0" y="0"/>
          <a:ext cx="0" cy="0"/>
          <a:chOff x="0" y="0"/>
          <a:chExt cx="0" cy="0"/>
        </a:xfrm>
      </p:grpSpPr>
      <p:pic>
        <p:nvPicPr>
          <p:cNvPr id="467" name="Google Shape;467;p43"/>
          <p:cNvPicPr preferRelativeResize="0"/>
          <p:nvPr/>
        </p:nvPicPr>
        <p:blipFill rotWithShape="1">
          <a:blip r:embed="rId3">
            <a:alphaModFix/>
          </a:blip>
          <a:srcRect b="0" l="0" r="0" t="60663"/>
          <a:stretch/>
        </p:blipFill>
        <p:spPr>
          <a:xfrm>
            <a:off x="0" y="2571749"/>
            <a:ext cx="9143999" cy="2569200"/>
          </a:xfrm>
          <a:prstGeom prst="rect">
            <a:avLst/>
          </a:prstGeom>
          <a:noFill/>
          <a:ln>
            <a:noFill/>
          </a:ln>
        </p:spPr>
      </p:pic>
      <p:sp>
        <p:nvSpPr>
          <p:cNvPr id="468" name="Google Shape;468;p43"/>
          <p:cNvSpPr/>
          <p:nvPr/>
        </p:nvSpPr>
        <p:spPr>
          <a:xfrm>
            <a:off x="0"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3"/>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70" name="Google Shape;470;p43"/>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71" name="Google Shape;471;p43"/>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72" name="Google Shape;472;p43"/>
          <p:cNvPicPr preferRelativeResize="0"/>
          <p:nvPr/>
        </p:nvPicPr>
        <p:blipFill>
          <a:blip r:embed="rId4">
            <a:alphaModFix/>
          </a:blip>
          <a:stretch>
            <a:fillRect/>
          </a:stretch>
        </p:blipFill>
        <p:spPr>
          <a:xfrm>
            <a:off x="1532011" y="357675"/>
            <a:ext cx="6079975" cy="3961425"/>
          </a:xfrm>
          <a:prstGeom prst="rect">
            <a:avLst/>
          </a:prstGeom>
          <a:noFill/>
          <a:ln>
            <a:noFill/>
          </a:ln>
        </p:spPr>
      </p:pic>
      <p:sp>
        <p:nvSpPr>
          <p:cNvPr id="473" name="Google Shape;473;p43"/>
          <p:cNvSpPr/>
          <p:nvPr/>
        </p:nvSpPr>
        <p:spPr>
          <a:xfrm>
            <a:off x="3061050" y="4466075"/>
            <a:ext cx="3021900" cy="526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Now the library has been emptied.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77" name="Shape 477"/>
        <p:cNvGrpSpPr/>
        <p:nvPr/>
      </p:nvGrpSpPr>
      <p:grpSpPr>
        <a:xfrm>
          <a:off x="0" y="0"/>
          <a:ext cx="0" cy="0"/>
          <a:chOff x="0" y="0"/>
          <a:chExt cx="0" cy="0"/>
        </a:xfrm>
      </p:grpSpPr>
      <p:pic>
        <p:nvPicPr>
          <p:cNvPr id="478" name="Google Shape;478;p44"/>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479" name="Google Shape;479;p44"/>
          <p:cNvSpPr/>
          <p:nvPr/>
        </p:nvSpPr>
        <p:spPr>
          <a:xfrm>
            <a:off x="41575" y="0"/>
            <a:ext cx="9144000" cy="2569200"/>
          </a:xfrm>
          <a:prstGeom prst="rect">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4"/>
          <p:cNvSpPr/>
          <p:nvPr/>
        </p:nvSpPr>
        <p:spPr>
          <a:xfrm rot="118693">
            <a:off x="55449" y="145093"/>
            <a:ext cx="1260151" cy="4424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p>
          <a:p>
            <a:pPr indent="0" lvl="0" marL="0" rtl="0" algn="ctr">
              <a:spcBef>
                <a:spcPts val="0"/>
              </a:spcBef>
              <a:spcAft>
                <a:spcPts val="0"/>
              </a:spcAft>
              <a:buNone/>
            </a:pPr>
            <a:r>
              <a:rPr b="1" lang="en" sz="1200"/>
              <a:t>(in action)</a:t>
            </a:r>
            <a:endParaRPr b="1" sz="1200"/>
          </a:p>
        </p:txBody>
      </p:sp>
      <p:sp>
        <p:nvSpPr>
          <p:cNvPr id="481" name="Google Shape;481;p44"/>
          <p:cNvSpPr/>
          <p:nvPr/>
        </p:nvSpPr>
        <p:spPr>
          <a:xfrm rot="-239788">
            <a:off x="55539" y="150680"/>
            <a:ext cx="1222473"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482" name="Google Shape;482;p44"/>
          <p:cNvSpPr/>
          <p:nvPr/>
        </p:nvSpPr>
        <p:spPr>
          <a:xfrm rot="-240639">
            <a:off x="114915" y="131198"/>
            <a:ext cx="1110921" cy="44238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vFlashCards</a:t>
            </a:r>
            <a:endParaRPr b="1" sz="1200"/>
          </a:p>
          <a:p>
            <a:pPr indent="0" lvl="0" marL="0" rtl="0" algn="ctr">
              <a:spcBef>
                <a:spcPts val="0"/>
              </a:spcBef>
              <a:spcAft>
                <a:spcPts val="0"/>
              </a:spcAft>
              <a:buNone/>
            </a:pPr>
            <a:r>
              <a:rPr b="1" lang="en" sz="1200"/>
              <a:t>(in action)</a:t>
            </a:r>
            <a:endParaRPr b="1" sz="1200"/>
          </a:p>
        </p:txBody>
      </p:sp>
      <p:pic>
        <p:nvPicPr>
          <p:cNvPr id="483" name="Google Shape;483;p44"/>
          <p:cNvPicPr preferRelativeResize="0"/>
          <p:nvPr/>
        </p:nvPicPr>
        <p:blipFill>
          <a:blip r:embed="rId4">
            <a:alphaModFix/>
          </a:blip>
          <a:stretch>
            <a:fillRect/>
          </a:stretch>
        </p:blipFill>
        <p:spPr>
          <a:xfrm>
            <a:off x="163075" y="790000"/>
            <a:ext cx="4252950" cy="2771026"/>
          </a:xfrm>
          <a:prstGeom prst="rect">
            <a:avLst/>
          </a:prstGeom>
          <a:noFill/>
          <a:ln>
            <a:noFill/>
          </a:ln>
        </p:spPr>
      </p:pic>
      <p:pic>
        <p:nvPicPr>
          <p:cNvPr id="484" name="Google Shape;484;p44"/>
          <p:cNvPicPr preferRelativeResize="0"/>
          <p:nvPr/>
        </p:nvPicPr>
        <p:blipFill>
          <a:blip r:embed="rId5">
            <a:alphaModFix/>
          </a:blip>
          <a:stretch>
            <a:fillRect/>
          </a:stretch>
        </p:blipFill>
        <p:spPr>
          <a:xfrm>
            <a:off x="4597746" y="790000"/>
            <a:ext cx="4252978" cy="2771026"/>
          </a:xfrm>
          <a:prstGeom prst="rect">
            <a:avLst/>
          </a:prstGeom>
          <a:noFill/>
          <a:ln>
            <a:noFill/>
          </a:ln>
        </p:spPr>
      </p:pic>
      <p:sp>
        <p:nvSpPr>
          <p:cNvPr id="485" name="Google Shape;485;p44"/>
          <p:cNvSpPr/>
          <p:nvPr/>
        </p:nvSpPr>
        <p:spPr>
          <a:xfrm>
            <a:off x="2806525" y="3910500"/>
            <a:ext cx="3485700" cy="6810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Well, there is the public library, which consists of other shared card sets</a:t>
            </a:r>
            <a:r>
              <a:rPr lang="en"/>
              <a:t>!</a:t>
            </a: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89" name="Shape 489"/>
        <p:cNvGrpSpPr/>
        <p:nvPr/>
      </p:nvGrpSpPr>
      <p:grpSpPr>
        <a:xfrm>
          <a:off x="0" y="0"/>
          <a:ext cx="0" cy="0"/>
          <a:chOff x="0" y="0"/>
          <a:chExt cx="0" cy="0"/>
        </a:xfrm>
      </p:grpSpPr>
      <p:pic>
        <p:nvPicPr>
          <p:cNvPr id="490" name="Google Shape;490;p45"/>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491" name="Google Shape;491;p45"/>
          <p:cNvSpPr/>
          <p:nvPr/>
        </p:nvSpPr>
        <p:spPr>
          <a:xfrm>
            <a:off x="0" y="0"/>
            <a:ext cx="9144000" cy="2569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493" name="Google Shape;493;p45"/>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4" name="Google Shape;494;p45"/>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Challenges</a:t>
            </a:r>
            <a:endParaRPr b="1"/>
          </a:p>
        </p:txBody>
      </p:sp>
      <p:sp>
        <p:nvSpPr>
          <p:cNvPr id="495" name="Google Shape;495;p45"/>
          <p:cNvSpPr/>
          <p:nvPr/>
        </p:nvSpPr>
        <p:spPr>
          <a:xfrm>
            <a:off x="1570950" y="256775"/>
            <a:ext cx="6002100" cy="4639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200" lIns="91425" spcFirstLastPara="1" rIns="91425" wrap="square" tIns="457200">
            <a:noAutofit/>
          </a:bodyPr>
          <a:lstStyle/>
          <a:p>
            <a:pPr indent="-317500" lvl="0" marL="457200" rtl="0" algn="l">
              <a:lnSpc>
                <a:spcPct val="115000"/>
              </a:lnSpc>
              <a:spcBef>
                <a:spcPts val="0"/>
              </a:spcBef>
              <a:spcAft>
                <a:spcPts val="0"/>
              </a:spcAft>
              <a:buSzPts val="1400"/>
              <a:buChar char="●"/>
            </a:pPr>
            <a:r>
              <a:rPr lang="en"/>
              <a:t>Learning</a:t>
            </a:r>
            <a:endParaRPr/>
          </a:p>
          <a:p>
            <a:pPr indent="-304800" lvl="1" marL="914400" rtl="0" algn="l">
              <a:lnSpc>
                <a:spcPct val="115000"/>
              </a:lnSpc>
              <a:spcBef>
                <a:spcPts val="0"/>
              </a:spcBef>
              <a:spcAft>
                <a:spcPts val="0"/>
              </a:spcAft>
              <a:buSzPts val="1200"/>
              <a:buChar char="○"/>
            </a:pPr>
            <a:r>
              <a:rPr lang="en" sz="1200"/>
              <a:t>PERN stack</a:t>
            </a:r>
            <a:endParaRPr sz="1200"/>
          </a:p>
          <a:p>
            <a:pPr indent="-304800" lvl="1" marL="914400" rtl="0" algn="l">
              <a:lnSpc>
                <a:spcPct val="115000"/>
              </a:lnSpc>
              <a:spcBef>
                <a:spcPts val="0"/>
              </a:spcBef>
              <a:spcAft>
                <a:spcPts val="0"/>
              </a:spcAft>
              <a:buSzPts val="1200"/>
              <a:buChar char="○"/>
            </a:pPr>
            <a:r>
              <a:rPr lang="en" sz="1200"/>
              <a:t>API requests and responses</a:t>
            </a:r>
            <a:endParaRPr sz="1200"/>
          </a:p>
          <a:p>
            <a:pPr indent="-304800" lvl="1" marL="914400" rtl="0" algn="l">
              <a:lnSpc>
                <a:spcPct val="115000"/>
              </a:lnSpc>
              <a:spcBef>
                <a:spcPts val="0"/>
              </a:spcBef>
              <a:spcAft>
                <a:spcPts val="0"/>
              </a:spcAft>
              <a:buSzPts val="1200"/>
              <a:buChar char="○"/>
            </a:pPr>
            <a:r>
              <a:rPr lang="en" sz="1200"/>
              <a:t>Bcrypt (for salt &amp; hashing password)</a:t>
            </a:r>
            <a:endParaRPr sz="1200"/>
          </a:p>
          <a:p>
            <a:pPr indent="-304800" lvl="1" marL="914400" rtl="0" algn="l">
              <a:lnSpc>
                <a:spcPct val="115000"/>
              </a:lnSpc>
              <a:spcBef>
                <a:spcPts val="0"/>
              </a:spcBef>
              <a:spcAft>
                <a:spcPts val="0"/>
              </a:spcAft>
              <a:buSzPts val="1200"/>
              <a:buChar char="○"/>
            </a:pPr>
            <a:r>
              <a:rPr lang="en" sz="1200"/>
              <a:t>Routing on the backend</a:t>
            </a:r>
            <a:endParaRPr sz="1200"/>
          </a:p>
          <a:p>
            <a:pPr indent="-304800" lvl="1" marL="914400" rtl="0" algn="l">
              <a:lnSpc>
                <a:spcPct val="115000"/>
              </a:lnSpc>
              <a:spcBef>
                <a:spcPts val="0"/>
              </a:spcBef>
              <a:spcAft>
                <a:spcPts val="0"/>
              </a:spcAft>
              <a:buSzPts val="1200"/>
              <a:buChar char="○"/>
            </a:pPr>
            <a:r>
              <a:rPr lang="en" sz="1200"/>
              <a:t>JSONWebToken (and learning about the security downsides and alternative from Professor Molina)</a:t>
            </a:r>
            <a:endParaRPr sz="1200"/>
          </a:p>
          <a:p>
            <a:pPr indent="-304800" lvl="1" marL="914400" rtl="0" algn="l">
              <a:lnSpc>
                <a:spcPct val="115000"/>
              </a:lnSpc>
              <a:spcBef>
                <a:spcPts val="0"/>
              </a:spcBef>
              <a:spcAft>
                <a:spcPts val="0"/>
              </a:spcAft>
              <a:buSzPts val="1200"/>
              <a:buChar char="○"/>
            </a:pPr>
            <a:r>
              <a:rPr lang="en" sz="1200"/>
              <a:t>React Router on frontend</a:t>
            </a:r>
            <a:endParaRPr sz="1200"/>
          </a:p>
          <a:p>
            <a:pPr indent="-304800" lvl="1" marL="914400" rtl="0" algn="l">
              <a:lnSpc>
                <a:spcPct val="115000"/>
              </a:lnSpc>
              <a:spcBef>
                <a:spcPts val="0"/>
              </a:spcBef>
              <a:spcAft>
                <a:spcPts val="0"/>
              </a:spcAft>
              <a:buSzPts val="1200"/>
              <a:buChar char="○"/>
            </a:pPr>
            <a:r>
              <a:rPr lang="en" sz="1200"/>
              <a:t>Deployment of the app</a:t>
            </a:r>
            <a:endParaRPr sz="1200"/>
          </a:p>
          <a:p>
            <a:pPr indent="-317500" lvl="0" marL="457200" rtl="0" algn="l">
              <a:lnSpc>
                <a:spcPct val="115000"/>
              </a:lnSpc>
              <a:spcBef>
                <a:spcPts val="0"/>
              </a:spcBef>
              <a:spcAft>
                <a:spcPts val="0"/>
              </a:spcAft>
              <a:buSzPts val="1400"/>
              <a:buChar char="●"/>
            </a:pPr>
            <a:r>
              <a:rPr lang="en"/>
              <a:t>Testing &amp; debugging</a:t>
            </a:r>
            <a:endParaRPr/>
          </a:p>
          <a:p>
            <a:pPr indent="-304800" lvl="1" marL="914400" rtl="0" algn="l">
              <a:lnSpc>
                <a:spcPct val="115000"/>
              </a:lnSpc>
              <a:spcBef>
                <a:spcPts val="0"/>
              </a:spcBef>
              <a:spcAft>
                <a:spcPts val="0"/>
              </a:spcAft>
              <a:buSzPts val="1200"/>
              <a:buChar char="○"/>
            </a:pPr>
            <a:r>
              <a:rPr lang="en" sz="1200"/>
              <a:t>JSONWebToken, which include implementation and security implications.</a:t>
            </a:r>
            <a:endParaRPr sz="1200"/>
          </a:p>
          <a:p>
            <a:pPr indent="-304800" lvl="1" marL="914400" rtl="0" algn="l">
              <a:lnSpc>
                <a:spcPct val="115000"/>
              </a:lnSpc>
              <a:spcBef>
                <a:spcPts val="0"/>
              </a:spcBef>
              <a:spcAft>
                <a:spcPts val="0"/>
              </a:spcAft>
              <a:buSzPts val="1200"/>
              <a:buChar char="○"/>
            </a:pPr>
            <a:r>
              <a:rPr lang="en" sz="1200"/>
              <a:t>React Router.</a:t>
            </a:r>
            <a:endParaRPr sz="1200"/>
          </a:p>
          <a:p>
            <a:pPr indent="-304800" lvl="1" marL="914400" rtl="0" algn="l">
              <a:lnSpc>
                <a:spcPct val="115000"/>
              </a:lnSpc>
              <a:spcBef>
                <a:spcPts val="0"/>
              </a:spcBef>
              <a:spcAft>
                <a:spcPts val="0"/>
              </a:spcAft>
              <a:buClr>
                <a:schemeClr val="dk1"/>
              </a:buClr>
              <a:buSzPts val="1200"/>
              <a:buChar char="○"/>
            </a:pPr>
            <a:r>
              <a:rPr lang="en" sz="1200">
                <a:solidFill>
                  <a:schemeClr val="dk1"/>
                </a:solidFill>
              </a:rPr>
              <a:t>Deployment to Render</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Database</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Augment existing knowledge from previous database course. This includes PostgresSQL setup, database implementation, expanding knowledge on SQL queries, and figuring out the appropriate data type.</a:t>
            </a:r>
            <a:endParaRPr sz="12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99" name="Shape 499"/>
        <p:cNvGrpSpPr/>
        <p:nvPr/>
      </p:nvGrpSpPr>
      <p:grpSpPr>
        <a:xfrm>
          <a:off x="0" y="0"/>
          <a:ext cx="0" cy="0"/>
          <a:chOff x="0" y="0"/>
          <a:chExt cx="0" cy="0"/>
        </a:xfrm>
      </p:grpSpPr>
      <p:pic>
        <p:nvPicPr>
          <p:cNvPr id="500" name="Google Shape;500;p4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01" name="Google Shape;501;p46"/>
          <p:cNvSpPr/>
          <p:nvPr/>
        </p:nvSpPr>
        <p:spPr>
          <a:xfrm>
            <a:off x="0" y="0"/>
            <a:ext cx="9144000" cy="25692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503" name="Google Shape;503;p46"/>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04" name="Google Shape;504;p46"/>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Challenges</a:t>
            </a:r>
            <a:endParaRPr b="1"/>
          </a:p>
        </p:txBody>
      </p:sp>
      <p:sp>
        <p:nvSpPr>
          <p:cNvPr id="505" name="Google Shape;505;p46"/>
          <p:cNvSpPr/>
          <p:nvPr/>
        </p:nvSpPr>
        <p:spPr>
          <a:xfrm>
            <a:off x="1643400" y="382225"/>
            <a:ext cx="5857200" cy="39585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t" bIns="457200" lIns="91425" spcFirstLastPara="1" rIns="91425" wrap="square" tIns="457200">
            <a:noAutofit/>
          </a:bodyPr>
          <a:lstStyle/>
          <a:p>
            <a:pPr indent="-317500" lvl="0" marL="457200" rtl="0" algn="l">
              <a:lnSpc>
                <a:spcPct val="115000"/>
              </a:lnSpc>
              <a:spcBef>
                <a:spcPts val="0"/>
              </a:spcBef>
              <a:spcAft>
                <a:spcPts val="0"/>
              </a:spcAft>
              <a:buSzPts val="1400"/>
              <a:buChar char="●"/>
            </a:pPr>
            <a:r>
              <a:rPr lang="en"/>
              <a:t>Working solo</a:t>
            </a:r>
            <a:endParaRPr/>
          </a:p>
          <a:p>
            <a:pPr indent="-311150" lvl="1" marL="914400" rtl="0" algn="l">
              <a:lnSpc>
                <a:spcPct val="115000"/>
              </a:lnSpc>
              <a:spcBef>
                <a:spcPts val="0"/>
              </a:spcBef>
              <a:spcAft>
                <a:spcPts val="0"/>
              </a:spcAft>
              <a:buSzPts val="1300"/>
              <a:buChar char="○"/>
            </a:pPr>
            <a:r>
              <a:rPr lang="en" sz="1300"/>
              <a:t>Responsible for all aspects from ideation, planning, designing, coding, debugging, writing documentation, and understanding all technical concepts.</a:t>
            </a:r>
            <a:endParaRPr sz="1300"/>
          </a:p>
          <a:p>
            <a:pPr indent="-311150" lvl="1" marL="914400" rtl="0" algn="l">
              <a:lnSpc>
                <a:spcPct val="115000"/>
              </a:lnSpc>
              <a:spcBef>
                <a:spcPts val="0"/>
              </a:spcBef>
              <a:spcAft>
                <a:spcPts val="0"/>
              </a:spcAft>
              <a:buSzPts val="1300"/>
              <a:buChar char="○"/>
            </a:pPr>
            <a:r>
              <a:rPr lang="en" sz="1300"/>
              <a:t>Mundane tasks can take significantly more time than expected.</a:t>
            </a:r>
            <a:endParaRPr sz="1300"/>
          </a:p>
          <a:p>
            <a:pPr indent="-317500" lvl="0" marL="457200" rtl="0" algn="l">
              <a:lnSpc>
                <a:spcPct val="115000"/>
              </a:lnSpc>
              <a:spcBef>
                <a:spcPts val="0"/>
              </a:spcBef>
              <a:spcAft>
                <a:spcPts val="0"/>
              </a:spcAft>
              <a:buSzPts val="1400"/>
              <a:buChar char="●"/>
            </a:pPr>
            <a:r>
              <a:rPr lang="en"/>
              <a:t>Laptop issue</a:t>
            </a:r>
            <a:endParaRPr/>
          </a:p>
          <a:p>
            <a:pPr indent="-311150" lvl="1" marL="914400" rtl="0" algn="l">
              <a:lnSpc>
                <a:spcPct val="115000"/>
              </a:lnSpc>
              <a:spcBef>
                <a:spcPts val="0"/>
              </a:spcBef>
              <a:spcAft>
                <a:spcPts val="0"/>
              </a:spcAft>
              <a:buSzPts val="1300"/>
              <a:buChar char="○"/>
            </a:pPr>
            <a:r>
              <a:rPr lang="en" sz="1300"/>
              <a:t>P</a:t>
            </a:r>
            <a:r>
              <a:rPr lang="en" sz="1300"/>
              <a:t>rimary laptop had to be serviced offsite for close to a month.</a:t>
            </a:r>
            <a:endParaRPr sz="1300"/>
          </a:p>
          <a:p>
            <a:pPr indent="-311150" lvl="1" marL="914400" rtl="0" algn="l">
              <a:lnSpc>
                <a:spcPct val="115000"/>
              </a:lnSpc>
              <a:spcBef>
                <a:spcPts val="0"/>
              </a:spcBef>
              <a:spcAft>
                <a:spcPts val="0"/>
              </a:spcAft>
              <a:buSzPts val="1300"/>
              <a:buChar char="○"/>
            </a:pPr>
            <a:r>
              <a:rPr lang="en" sz="1300"/>
              <a:t>Backup laptop is unreliable and prone to crash. (On either Windows or Linux. Hardware diagnostics did not uncover any issue.)</a:t>
            </a:r>
            <a:endParaRPr sz="1300"/>
          </a:p>
          <a:p>
            <a:pPr indent="-311150" lvl="1" marL="914400" rtl="0" algn="l">
              <a:lnSpc>
                <a:spcPct val="115000"/>
              </a:lnSpc>
              <a:spcBef>
                <a:spcPts val="0"/>
              </a:spcBef>
              <a:spcAft>
                <a:spcPts val="0"/>
              </a:spcAft>
              <a:buSzPts val="1300"/>
              <a:buChar char="○"/>
            </a:pPr>
            <a:r>
              <a:rPr lang="en" sz="1300"/>
              <a:t>Had to setup, backup, and configure environments on separate machines. </a:t>
            </a:r>
            <a:endParaRPr sz="1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09" name="Shape 509"/>
        <p:cNvGrpSpPr/>
        <p:nvPr/>
      </p:nvGrpSpPr>
      <p:grpSpPr>
        <a:xfrm>
          <a:off x="0" y="0"/>
          <a:ext cx="0" cy="0"/>
          <a:chOff x="0" y="0"/>
          <a:chExt cx="0" cy="0"/>
        </a:xfrm>
      </p:grpSpPr>
      <p:pic>
        <p:nvPicPr>
          <p:cNvPr id="510" name="Google Shape;510;p47"/>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11" name="Google Shape;511;p47"/>
          <p:cNvSpPr/>
          <p:nvPr/>
        </p:nvSpPr>
        <p:spPr>
          <a:xfrm>
            <a:off x="0" y="0"/>
            <a:ext cx="9144000" cy="2569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rot="-59543">
            <a:off x="78302" y="110623"/>
            <a:ext cx="1281792" cy="529882"/>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
        <p:nvSpPr>
          <p:cNvPr id="513" name="Google Shape;513;p47"/>
          <p:cNvSpPr/>
          <p:nvPr/>
        </p:nvSpPr>
        <p:spPr>
          <a:xfrm rot="60348">
            <a:off x="150647" y="121838"/>
            <a:ext cx="1281797" cy="52988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4" name="Google Shape;514;p47"/>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Thanks</a:t>
            </a:r>
            <a:endParaRPr b="1"/>
          </a:p>
        </p:txBody>
      </p:sp>
      <p:sp>
        <p:nvSpPr>
          <p:cNvPr id="515" name="Google Shape;515;p47"/>
          <p:cNvSpPr/>
          <p:nvPr/>
        </p:nvSpPr>
        <p:spPr>
          <a:xfrm>
            <a:off x="1471375" y="379950"/>
            <a:ext cx="6550200" cy="4122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a:t>Despite working solo, this is not truly a solo project, per se. Assistance and guidance were given at different junctures to push the project ahead. Without these individuals, the project would not have arrived at its current state. A word of thanks to:</a:t>
            </a:r>
            <a:endParaRPr/>
          </a:p>
          <a:p>
            <a:pPr indent="-317500" lvl="0" marL="457200" rtl="0" algn="l">
              <a:spcBef>
                <a:spcPts val="1200"/>
              </a:spcBef>
              <a:spcAft>
                <a:spcPts val="0"/>
              </a:spcAft>
              <a:buSzPts val="1400"/>
              <a:buChar char="●"/>
            </a:pPr>
            <a:r>
              <a:rPr lang="en"/>
              <a:t>Woodley Gelin for perspective on the class and web application projects.</a:t>
            </a:r>
            <a:endParaRPr/>
          </a:p>
          <a:p>
            <a:pPr indent="-317500" lvl="0" marL="457200" rtl="0" algn="l">
              <a:spcBef>
                <a:spcPts val="0"/>
              </a:spcBef>
              <a:spcAft>
                <a:spcPts val="0"/>
              </a:spcAft>
              <a:buSzPts val="1400"/>
              <a:buChar char="●"/>
            </a:pPr>
            <a:r>
              <a:rPr lang="en"/>
              <a:t>Professor Lapid for spending time to discuss, guide, and provide ideas for the project and </a:t>
            </a:r>
            <a:r>
              <a:rPr lang="en"/>
              <a:t>deliverables</a:t>
            </a:r>
            <a:r>
              <a:rPr lang="en"/>
              <a:t>.</a:t>
            </a:r>
            <a:endParaRPr/>
          </a:p>
          <a:p>
            <a:pPr indent="-317500" lvl="0" marL="457200" rtl="0" algn="l">
              <a:spcBef>
                <a:spcPts val="0"/>
              </a:spcBef>
              <a:spcAft>
                <a:spcPts val="0"/>
              </a:spcAft>
              <a:buSzPts val="1400"/>
              <a:buChar char="●"/>
            </a:pPr>
            <a:r>
              <a:rPr lang="en"/>
              <a:t>Akbar Mirza, my CUNYTechPrep TA, for his technical guidance.</a:t>
            </a:r>
            <a:endParaRPr/>
          </a:p>
          <a:p>
            <a:pPr indent="-317500" lvl="0" marL="457200" rtl="0" algn="l">
              <a:spcBef>
                <a:spcPts val="0"/>
              </a:spcBef>
              <a:spcAft>
                <a:spcPts val="0"/>
              </a:spcAft>
              <a:buSzPts val="1400"/>
              <a:buChar char="●"/>
            </a:pPr>
            <a:r>
              <a:rPr lang="en"/>
              <a:t>Professor Edgardo Molina, for the patience, </a:t>
            </a:r>
            <a:r>
              <a:rPr lang="en"/>
              <a:t>generosity</a:t>
            </a:r>
            <a:r>
              <a:rPr lang="en"/>
              <a:t> of knowledge, and time given to advise and guide my project to completion.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19" name="Shape 519"/>
        <p:cNvGrpSpPr/>
        <p:nvPr/>
      </p:nvGrpSpPr>
      <p:grpSpPr>
        <a:xfrm>
          <a:off x="0" y="0"/>
          <a:ext cx="0" cy="0"/>
          <a:chOff x="0" y="0"/>
          <a:chExt cx="0" cy="0"/>
        </a:xfrm>
      </p:grpSpPr>
      <p:pic>
        <p:nvPicPr>
          <p:cNvPr id="520" name="Google Shape;520;p4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521" name="Google Shape;521;p48"/>
          <p:cNvSpPr/>
          <p:nvPr/>
        </p:nvSpPr>
        <p:spPr>
          <a:xfrm>
            <a:off x="0" y="0"/>
            <a:ext cx="9144000" cy="2569200"/>
          </a:xfrm>
          <a:prstGeom prst="rect">
            <a:avLst/>
          </a:prstGeom>
          <a:solidFill>
            <a:srgbClr val="F6B2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8"/>
          <p:cNvSpPr/>
          <p:nvPr/>
        </p:nvSpPr>
        <p:spPr>
          <a:xfrm>
            <a:off x="78250" y="176125"/>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523" name="Google Shape;523;p48"/>
          <p:cNvSpPr/>
          <p:nvPr/>
        </p:nvSpPr>
        <p:spPr>
          <a:xfrm>
            <a:off x="141775" y="219900"/>
            <a:ext cx="1281900" cy="529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Wrap Up</a:t>
            </a:r>
            <a:endParaRPr b="1"/>
          </a:p>
        </p:txBody>
      </p:sp>
      <p:sp>
        <p:nvSpPr>
          <p:cNvPr id="524" name="Google Shape;524;p48"/>
          <p:cNvSpPr/>
          <p:nvPr/>
        </p:nvSpPr>
        <p:spPr>
          <a:xfrm rot="180302">
            <a:off x="215225" y="95891"/>
            <a:ext cx="1281863" cy="52991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Project Repository</a:t>
            </a:r>
            <a:endParaRPr b="1"/>
          </a:p>
        </p:txBody>
      </p:sp>
      <p:sp>
        <p:nvSpPr>
          <p:cNvPr id="525" name="Google Shape;525;p48"/>
          <p:cNvSpPr/>
          <p:nvPr/>
        </p:nvSpPr>
        <p:spPr>
          <a:xfrm>
            <a:off x="1397550" y="1850550"/>
            <a:ext cx="6348900" cy="19650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a:t>vFlashCards App: </a:t>
            </a:r>
            <a:r>
              <a:rPr lang="en" u="sng">
                <a:solidFill>
                  <a:schemeClr val="hlink"/>
                </a:solidFill>
                <a:hlinkClick r:id="rId4"/>
              </a:rPr>
              <a:t>https://vflashcards.onrender.com/</a:t>
            </a:r>
            <a:endParaRPr/>
          </a:p>
          <a:p>
            <a:pPr indent="0" lvl="0" marL="0" rtl="0" algn="l">
              <a:lnSpc>
                <a:spcPct val="150000"/>
              </a:lnSpc>
              <a:spcBef>
                <a:spcPts val="0"/>
              </a:spcBef>
              <a:spcAft>
                <a:spcPts val="0"/>
              </a:spcAft>
              <a:buNone/>
            </a:pPr>
            <a:r>
              <a:rPr b="1" lang="en"/>
              <a:t>GitHub Repo</a:t>
            </a:r>
            <a:r>
              <a:rPr lang="en"/>
              <a:t>: </a:t>
            </a:r>
            <a:r>
              <a:rPr lang="en" u="sng">
                <a:solidFill>
                  <a:schemeClr val="hlink"/>
                </a:solidFill>
                <a:hlinkClick r:id="rId5"/>
              </a:rPr>
              <a:t>https://github.com/not-x/vFlashCards</a:t>
            </a:r>
            <a:endParaRPr/>
          </a:p>
          <a:p>
            <a:pPr indent="0" lvl="0" marL="0" rtl="0" algn="l">
              <a:lnSpc>
                <a:spcPct val="150000"/>
              </a:lnSpc>
              <a:spcBef>
                <a:spcPts val="0"/>
              </a:spcBef>
              <a:spcAft>
                <a:spcPts val="0"/>
              </a:spcAft>
              <a:buNone/>
            </a:pPr>
            <a:r>
              <a:rPr b="1" lang="en"/>
              <a:t>Time Log</a:t>
            </a:r>
            <a:r>
              <a:rPr lang="en"/>
              <a:t>: </a:t>
            </a:r>
            <a:r>
              <a:rPr lang="en" u="sng">
                <a:solidFill>
                  <a:schemeClr val="hlink"/>
                </a:solidFill>
                <a:hlinkClick r:id="rId6"/>
              </a:rPr>
              <a:t>https://github.com/not-x/vFlashCards/blob/main/Time_Log.csv</a:t>
            </a:r>
            <a:endParaRPr/>
          </a:p>
          <a:p>
            <a:pPr indent="0" lvl="0" marL="0" rtl="0" algn="l">
              <a:lnSpc>
                <a:spcPct val="150000"/>
              </a:lnSpc>
              <a:spcBef>
                <a:spcPts val="0"/>
              </a:spcBef>
              <a:spcAft>
                <a:spcPts val="0"/>
              </a:spcAft>
              <a:buNone/>
            </a:pPr>
            <a:r>
              <a:rPr b="1" lang="en"/>
              <a:t>Project Management Board</a:t>
            </a:r>
            <a:r>
              <a:rPr lang="en"/>
              <a:t>: </a:t>
            </a:r>
            <a:r>
              <a:rPr lang="en" u="sng">
                <a:solidFill>
                  <a:schemeClr val="hlink"/>
                </a:solidFill>
                <a:hlinkClick r:id="rId7"/>
              </a:rPr>
              <a:t>https://github.com/users/not-x/projects/1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 name="Shape 101"/>
        <p:cNvGrpSpPr/>
        <p:nvPr/>
      </p:nvGrpSpPr>
      <p:grpSpPr>
        <a:xfrm>
          <a:off x="0" y="0"/>
          <a:ext cx="0" cy="0"/>
          <a:chOff x="0" y="0"/>
          <a:chExt cx="0" cy="0"/>
        </a:xfrm>
      </p:grpSpPr>
      <p:pic>
        <p:nvPicPr>
          <p:cNvPr id="102" name="Google Shape;102;p16"/>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03" name="Google Shape;103;p16"/>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sp>
        <p:nvSpPr>
          <p:cNvPr id="109" name="Google Shape;109;p16"/>
          <p:cNvSpPr/>
          <p:nvPr/>
        </p:nvSpPr>
        <p:spPr>
          <a:xfrm>
            <a:off x="2183938" y="442785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Profile </a:t>
            </a:r>
            <a:endParaRPr sz="1200"/>
          </a:p>
        </p:txBody>
      </p:sp>
      <p:sp>
        <p:nvSpPr>
          <p:cNvPr id="110" name="Google Shape;110;p16"/>
          <p:cNvSpPr/>
          <p:nvPr/>
        </p:nvSpPr>
        <p:spPr>
          <a:xfrm>
            <a:off x="6117863" y="4427850"/>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Library</a:t>
            </a:r>
            <a:endParaRPr sz="1200"/>
          </a:p>
        </p:txBody>
      </p:sp>
      <p:pic>
        <p:nvPicPr>
          <p:cNvPr id="111" name="Google Shape;111;p16"/>
          <p:cNvPicPr preferRelativeResize="0"/>
          <p:nvPr/>
        </p:nvPicPr>
        <p:blipFill>
          <a:blip r:embed="rId4">
            <a:alphaModFix/>
          </a:blip>
          <a:stretch>
            <a:fillRect/>
          </a:stretch>
        </p:blipFill>
        <p:spPr>
          <a:xfrm>
            <a:off x="1206050" y="1242863"/>
            <a:ext cx="3232276" cy="2929225"/>
          </a:xfrm>
          <a:prstGeom prst="rect">
            <a:avLst/>
          </a:prstGeom>
          <a:noFill/>
          <a:ln>
            <a:noFill/>
          </a:ln>
        </p:spPr>
      </p:pic>
      <p:pic>
        <p:nvPicPr>
          <p:cNvPr id="112" name="Google Shape;112;p16"/>
          <p:cNvPicPr preferRelativeResize="0"/>
          <p:nvPr/>
        </p:nvPicPr>
        <p:blipFill>
          <a:blip r:embed="rId5">
            <a:alphaModFix/>
          </a:blip>
          <a:stretch>
            <a:fillRect/>
          </a:stretch>
        </p:blipFill>
        <p:spPr>
          <a:xfrm>
            <a:off x="5139975" y="1242875"/>
            <a:ext cx="3232276" cy="2929228"/>
          </a:xfrm>
          <a:prstGeom prst="rect">
            <a:avLst/>
          </a:prstGeom>
          <a:noFill/>
          <a:ln>
            <a:noFill/>
          </a:ln>
        </p:spPr>
      </p:pic>
      <p:cxnSp>
        <p:nvCxnSpPr>
          <p:cNvPr id="113" name="Google Shape;113;p16"/>
          <p:cNvCxnSpPr>
            <a:stCxn id="111" idx="3"/>
            <a:endCxn id="112" idx="1"/>
          </p:cNvCxnSpPr>
          <p:nvPr/>
        </p:nvCxnSpPr>
        <p:spPr>
          <a:xfrm>
            <a:off x="4438326" y="2707475"/>
            <a:ext cx="701700" cy="0"/>
          </a:xfrm>
          <a:prstGeom prst="straightConnector1">
            <a:avLst/>
          </a:prstGeom>
          <a:noFill/>
          <a:ln cap="flat" cmpd="sng" w="9525">
            <a:solidFill>
              <a:schemeClr val="dk2"/>
            </a:solidFill>
            <a:prstDash val="solid"/>
            <a:round/>
            <a:headEnd len="med" w="med" type="none"/>
            <a:tailEnd len="med" w="med" type="triangle"/>
          </a:ln>
        </p:spPr>
      </p:cxnSp>
      <p:cxnSp>
        <p:nvCxnSpPr>
          <p:cNvPr id="114" name="Google Shape;114;p16"/>
          <p:cNvCxnSpPr>
            <a:endCxn id="110" idx="1"/>
          </p:cNvCxnSpPr>
          <p:nvPr/>
        </p:nvCxnSpPr>
        <p:spPr>
          <a:xfrm>
            <a:off x="3460463" y="4624950"/>
            <a:ext cx="26574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 name="Shape 118"/>
        <p:cNvGrpSpPr/>
        <p:nvPr/>
      </p:nvGrpSpPr>
      <p:grpSpPr>
        <a:xfrm>
          <a:off x="0" y="0"/>
          <a:ext cx="0" cy="0"/>
          <a:chOff x="0" y="0"/>
          <a:chExt cx="0" cy="0"/>
        </a:xfrm>
      </p:grpSpPr>
      <p:pic>
        <p:nvPicPr>
          <p:cNvPr id="119" name="Google Shape;119;p17"/>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20" name="Google Shape;120;p17"/>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7"/>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cxnSp>
        <p:nvCxnSpPr>
          <p:cNvPr id="126" name="Google Shape;126;p17"/>
          <p:cNvCxnSpPr>
            <a:stCxn id="127" idx="3"/>
            <a:endCxn id="128" idx="1"/>
          </p:cNvCxnSpPr>
          <p:nvPr/>
        </p:nvCxnSpPr>
        <p:spPr>
          <a:xfrm>
            <a:off x="4328442" y="3304725"/>
            <a:ext cx="594300" cy="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17"/>
          <p:cNvSpPr/>
          <p:nvPr/>
        </p:nvSpPr>
        <p:spPr>
          <a:xfrm>
            <a:off x="3933750" y="4477225"/>
            <a:ext cx="1276500" cy="394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Flashcard</a:t>
            </a:r>
            <a:endParaRPr sz="1200"/>
          </a:p>
        </p:txBody>
      </p:sp>
      <p:pic>
        <p:nvPicPr>
          <p:cNvPr id="130" name="Google Shape;130;p17"/>
          <p:cNvPicPr preferRelativeResize="0"/>
          <p:nvPr/>
        </p:nvPicPr>
        <p:blipFill>
          <a:blip r:embed="rId4">
            <a:alphaModFix/>
          </a:blip>
          <a:stretch>
            <a:fillRect/>
          </a:stretch>
        </p:blipFill>
        <p:spPr>
          <a:xfrm>
            <a:off x="2553650" y="599200"/>
            <a:ext cx="4036700" cy="3658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 name="Shape 134"/>
        <p:cNvGrpSpPr/>
        <p:nvPr/>
      </p:nvGrpSpPr>
      <p:grpSpPr>
        <a:xfrm>
          <a:off x="0" y="0"/>
          <a:ext cx="0" cy="0"/>
          <a:chOff x="0" y="0"/>
          <a:chExt cx="0" cy="0"/>
        </a:xfrm>
      </p:grpSpPr>
      <p:pic>
        <p:nvPicPr>
          <p:cNvPr id="135" name="Google Shape;135;p18"/>
          <p:cNvPicPr preferRelativeResize="0"/>
          <p:nvPr/>
        </p:nvPicPr>
        <p:blipFill rotWithShape="1">
          <a:blip r:embed="rId3">
            <a:alphaModFix/>
          </a:blip>
          <a:srcRect b="0" l="0" r="0" t="60663"/>
          <a:stretch/>
        </p:blipFill>
        <p:spPr>
          <a:xfrm>
            <a:off x="0" y="2574324"/>
            <a:ext cx="9143999" cy="2569200"/>
          </a:xfrm>
          <a:prstGeom prst="rect">
            <a:avLst/>
          </a:prstGeom>
          <a:noFill/>
          <a:ln>
            <a:noFill/>
          </a:ln>
        </p:spPr>
      </p:pic>
      <p:sp>
        <p:nvSpPr>
          <p:cNvPr id="136" name="Google Shape;136;p18"/>
          <p:cNvSpPr/>
          <p:nvPr/>
        </p:nvSpPr>
        <p:spPr>
          <a:xfrm>
            <a:off x="0" y="0"/>
            <a:ext cx="9144000" cy="2569200"/>
          </a:xfrm>
          <a:prstGeom prst="rect">
            <a:avLst/>
          </a:prstGeom>
          <a:solidFill>
            <a:srgbClr val="FAD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nvSpPr>
        <p:spPr>
          <a:xfrm>
            <a:off x="3827050" y="1585625"/>
            <a:ext cx="28188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rot="-300619">
            <a:off x="172641" y="132594"/>
            <a:ext cx="1394629" cy="911872"/>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rot="-420346">
            <a:off x="104349" y="206488"/>
            <a:ext cx="1394612" cy="911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rot="179795">
            <a:off x="186946" y="132649"/>
            <a:ext cx="1394507" cy="911749"/>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txBox="1"/>
          <p:nvPr/>
        </p:nvSpPr>
        <p:spPr>
          <a:xfrm rot="179994">
            <a:off x="288404" y="161950"/>
            <a:ext cx="1261128" cy="32864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u="sng"/>
              <a:t>UI/Mockup</a:t>
            </a:r>
            <a:endParaRPr sz="1300" u="sng"/>
          </a:p>
        </p:txBody>
      </p:sp>
      <p:pic>
        <p:nvPicPr>
          <p:cNvPr id="142" name="Google Shape;142;p18"/>
          <p:cNvPicPr preferRelativeResize="0"/>
          <p:nvPr/>
        </p:nvPicPr>
        <p:blipFill>
          <a:blip r:embed="rId4">
            <a:alphaModFix/>
          </a:blip>
          <a:stretch>
            <a:fillRect/>
          </a:stretch>
        </p:blipFill>
        <p:spPr>
          <a:xfrm>
            <a:off x="53900" y="1312638"/>
            <a:ext cx="2818800" cy="2554498"/>
          </a:xfrm>
          <a:prstGeom prst="rect">
            <a:avLst/>
          </a:prstGeom>
          <a:noFill/>
          <a:ln>
            <a:noFill/>
          </a:ln>
        </p:spPr>
      </p:pic>
      <p:pic>
        <p:nvPicPr>
          <p:cNvPr id="143" name="Google Shape;143;p18"/>
          <p:cNvPicPr preferRelativeResize="0"/>
          <p:nvPr/>
        </p:nvPicPr>
        <p:blipFill>
          <a:blip r:embed="rId5">
            <a:alphaModFix/>
          </a:blip>
          <a:stretch>
            <a:fillRect/>
          </a:stretch>
        </p:blipFill>
        <p:spPr>
          <a:xfrm>
            <a:off x="3149913" y="1312601"/>
            <a:ext cx="2818800" cy="2554568"/>
          </a:xfrm>
          <a:prstGeom prst="rect">
            <a:avLst/>
          </a:prstGeom>
          <a:noFill/>
          <a:ln>
            <a:noFill/>
          </a:ln>
        </p:spPr>
      </p:pic>
      <p:sp>
        <p:nvSpPr>
          <p:cNvPr id="144" name="Google Shape;144;p18"/>
          <p:cNvSpPr/>
          <p:nvPr/>
        </p:nvSpPr>
        <p:spPr>
          <a:xfrm>
            <a:off x="767000"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card set</a:t>
            </a:r>
            <a:endParaRPr/>
          </a:p>
        </p:txBody>
      </p:sp>
      <p:sp>
        <p:nvSpPr>
          <p:cNvPr id="145" name="Google Shape;145;p18"/>
          <p:cNvSpPr/>
          <p:nvPr/>
        </p:nvSpPr>
        <p:spPr>
          <a:xfrm>
            <a:off x="3863025"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question</a:t>
            </a:r>
            <a:endParaRPr/>
          </a:p>
        </p:txBody>
      </p:sp>
      <p:pic>
        <p:nvPicPr>
          <p:cNvPr id="146" name="Google Shape;146;p18"/>
          <p:cNvPicPr preferRelativeResize="0"/>
          <p:nvPr/>
        </p:nvPicPr>
        <p:blipFill>
          <a:blip r:embed="rId6">
            <a:alphaModFix/>
          </a:blip>
          <a:stretch>
            <a:fillRect/>
          </a:stretch>
        </p:blipFill>
        <p:spPr>
          <a:xfrm>
            <a:off x="6245950" y="1312613"/>
            <a:ext cx="2818800" cy="2554538"/>
          </a:xfrm>
          <a:prstGeom prst="rect">
            <a:avLst/>
          </a:prstGeom>
          <a:noFill/>
          <a:ln>
            <a:noFill/>
          </a:ln>
        </p:spPr>
      </p:pic>
      <p:sp>
        <p:nvSpPr>
          <p:cNvPr id="147" name="Google Shape;147;p18"/>
          <p:cNvSpPr/>
          <p:nvPr/>
        </p:nvSpPr>
        <p:spPr>
          <a:xfrm>
            <a:off x="6959050" y="4152350"/>
            <a:ext cx="1392600" cy="39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Add answer and save</a:t>
            </a:r>
            <a:endParaRPr/>
          </a:p>
        </p:txBody>
      </p:sp>
      <p:cxnSp>
        <p:nvCxnSpPr>
          <p:cNvPr id="148" name="Google Shape;148;p18"/>
          <p:cNvCxnSpPr>
            <a:endCxn id="145" idx="1"/>
          </p:cNvCxnSpPr>
          <p:nvPr/>
        </p:nvCxnSpPr>
        <p:spPr>
          <a:xfrm>
            <a:off x="2159625" y="4349450"/>
            <a:ext cx="1703400" cy="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18"/>
          <p:cNvCxnSpPr>
            <a:stCxn id="145" idx="3"/>
            <a:endCxn id="147" idx="1"/>
          </p:cNvCxnSpPr>
          <p:nvPr/>
        </p:nvCxnSpPr>
        <p:spPr>
          <a:xfrm>
            <a:off x="5255625" y="4349450"/>
            <a:ext cx="1703400" cy="0"/>
          </a:xfrm>
          <a:prstGeom prst="straightConnector1">
            <a:avLst/>
          </a:prstGeom>
          <a:noFill/>
          <a:ln cap="flat" cmpd="sng" w="9525">
            <a:solidFill>
              <a:schemeClr val="dk2"/>
            </a:solidFill>
            <a:prstDash val="solid"/>
            <a:round/>
            <a:headEnd len="med" w="med" type="none"/>
            <a:tailEnd len="med" w="med" type="triangle"/>
          </a:ln>
        </p:spPr>
      </p:cxnSp>
      <p:sp>
        <p:nvSpPr>
          <p:cNvPr id="150" name="Google Shape;150;p18"/>
          <p:cNvSpPr txBox="1"/>
          <p:nvPr/>
        </p:nvSpPr>
        <p:spPr>
          <a:xfrm>
            <a:off x="53900" y="4656400"/>
            <a:ext cx="901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t>Note: Mockup created on KolourPaint (Linux). Not recommended as a first choice. Google Drawings can be a good choice due to its low learning curve and features. Frontend to be built before the end of the semester.</a:t>
            </a:r>
            <a:endParaRPr i="1" sz="800"/>
          </a:p>
        </p:txBody>
      </p:sp>
      <p:cxnSp>
        <p:nvCxnSpPr>
          <p:cNvPr id="151" name="Google Shape;151;p18"/>
          <p:cNvCxnSpPr>
            <a:stCxn id="142" idx="3"/>
            <a:endCxn id="143" idx="1"/>
          </p:cNvCxnSpPr>
          <p:nvPr/>
        </p:nvCxnSpPr>
        <p:spPr>
          <a:xfrm>
            <a:off x="2872700" y="2589886"/>
            <a:ext cx="277200" cy="0"/>
          </a:xfrm>
          <a:prstGeom prst="straightConnector1">
            <a:avLst/>
          </a:prstGeom>
          <a:noFill/>
          <a:ln cap="flat" cmpd="sng" w="9525">
            <a:solidFill>
              <a:schemeClr val="dk2"/>
            </a:solidFill>
            <a:prstDash val="solid"/>
            <a:round/>
            <a:headEnd len="med" w="med" type="none"/>
            <a:tailEnd len="med" w="med" type="triangle"/>
          </a:ln>
        </p:spPr>
      </p:cxnSp>
      <p:cxnSp>
        <p:nvCxnSpPr>
          <p:cNvPr id="152" name="Google Shape;152;p18"/>
          <p:cNvCxnSpPr>
            <a:stCxn id="143" idx="3"/>
            <a:endCxn id="146" idx="1"/>
          </p:cNvCxnSpPr>
          <p:nvPr/>
        </p:nvCxnSpPr>
        <p:spPr>
          <a:xfrm>
            <a:off x="5968713" y="2589885"/>
            <a:ext cx="2772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6" name="Shape 156"/>
        <p:cNvGrpSpPr/>
        <p:nvPr/>
      </p:nvGrpSpPr>
      <p:grpSpPr>
        <a:xfrm>
          <a:off x="0" y="0"/>
          <a:ext cx="0" cy="0"/>
          <a:chOff x="0" y="0"/>
          <a:chExt cx="0" cy="0"/>
        </a:xfrm>
      </p:grpSpPr>
      <p:pic>
        <p:nvPicPr>
          <p:cNvPr id="157" name="Google Shape;157;p19"/>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158" name="Google Shape;158;p19"/>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 ERD</a:t>
            </a:r>
            <a:endParaRPr/>
          </a:p>
        </p:txBody>
      </p:sp>
      <p:sp>
        <p:nvSpPr>
          <p:cNvPr id="160" name="Google Shape;160;p19"/>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161" name="Google Shape;161;p19"/>
          <p:cNvPicPr preferRelativeResize="0"/>
          <p:nvPr/>
        </p:nvPicPr>
        <p:blipFill>
          <a:blip r:embed="rId4">
            <a:alphaModFix/>
          </a:blip>
          <a:stretch>
            <a:fillRect/>
          </a:stretch>
        </p:blipFill>
        <p:spPr>
          <a:xfrm>
            <a:off x="1530325" y="771375"/>
            <a:ext cx="1033750" cy="3367275"/>
          </a:xfrm>
          <a:prstGeom prst="rect">
            <a:avLst/>
          </a:prstGeom>
          <a:noFill/>
          <a:ln>
            <a:noFill/>
          </a:ln>
        </p:spPr>
      </p:pic>
      <p:pic>
        <p:nvPicPr>
          <p:cNvPr id="162" name="Google Shape;162;p19"/>
          <p:cNvPicPr preferRelativeResize="0"/>
          <p:nvPr/>
        </p:nvPicPr>
        <p:blipFill>
          <a:blip r:embed="rId5">
            <a:alphaModFix/>
          </a:blip>
          <a:stretch>
            <a:fillRect/>
          </a:stretch>
        </p:blipFill>
        <p:spPr>
          <a:xfrm>
            <a:off x="4320826" y="290367"/>
            <a:ext cx="1315500" cy="3402558"/>
          </a:xfrm>
          <a:prstGeom prst="rect">
            <a:avLst/>
          </a:prstGeom>
          <a:noFill/>
          <a:ln>
            <a:noFill/>
          </a:ln>
        </p:spPr>
      </p:pic>
      <p:pic>
        <p:nvPicPr>
          <p:cNvPr id="163" name="Google Shape;163;p19"/>
          <p:cNvPicPr preferRelativeResize="0"/>
          <p:nvPr/>
        </p:nvPicPr>
        <p:blipFill>
          <a:blip r:embed="rId6">
            <a:alphaModFix/>
          </a:blip>
          <a:stretch>
            <a:fillRect/>
          </a:stretch>
        </p:blipFill>
        <p:spPr>
          <a:xfrm>
            <a:off x="7589435" y="68187"/>
            <a:ext cx="1195763" cy="3965700"/>
          </a:xfrm>
          <a:prstGeom prst="rect">
            <a:avLst/>
          </a:prstGeom>
          <a:noFill/>
          <a:ln>
            <a:noFill/>
          </a:ln>
        </p:spPr>
      </p:pic>
      <p:sp>
        <p:nvSpPr>
          <p:cNvPr id="164" name="Google Shape;164;p19"/>
          <p:cNvSpPr/>
          <p:nvPr/>
        </p:nvSpPr>
        <p:spPr>
          <a:xfrm>
            <a:off x="229225" y="1152375"/>
            <a:ext cx="893400" cy="11985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rPr>
              <a:t>F</a:t>
            </a:r>
            <a:r>
              <a:rPr lang="en" sz="900">
                <a:solidFill>
                  <a:schemeClr val="dk1"/>
                </a:solidFill>
              </a:rPr>
              <a:t>irst ERD</a:t>
            </a:r>
            <a:r>
              <a:rPr lang="en" sz="900">
                <a:solidFill>
                  <a:schemeClr val="dk1"/>
                </a:solidFill>
              </a:rPr>
              <a:t>, which showed</a:t>
            </a:r>
            <a:r>
              <a:rPr lang="en" sz="900">
                <a:solidFill>
                  <a:schemeClr val="dk1"/>
                </a:solidFill>
              </a:rPr>
              <a:t> how I went about structuring the data.</a:t>
            </a:r>
            <a:endParaRPr/>
          </a:p>
        </p:txBody>
      </p:sp>
      <p:sp>
        <p:nvSpPr>
          <p:cNvPr id="165" name="Google Shape;165;p19"/>
          <p:cNvSpPr/>
          <p:nvPr/>
        </p:nvSpPr>
        <p:spPr>
          <a:xfrm>
            <a:off x="2784700" y="1070425"/>
            <a:ext cx="1315500" cy="908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t>Deleted redundant table as per recommendation from Edgardo Molina</a:t>
            </a:r>
            <a:endParaRPr sz="900"/>
          </a:p>
        </p:txBody>
      </p:sp>
      <p:sp>
        <p:nvSpPr>
          <p:cNvPr id="166" name="Google Shape;166;p19"/>
          <p:cNvSpPr/>
          <p:nvPr/>
        </p:nvSpPr>
        <p:spPr>
          <a:xfrm>
            <a:off x="6027975" y="290375"/>
            <a:ext cx="1133100" cy="7887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t>Recreated ERD with pgAdmin. Amended the column name and data type.</a:t>
            </a:r>
            <a:endParaRPr sz="400"/>
          </a:p>
        </p:txBody>
      </p:sp>
      <p:cxnSp>
        <p:nvCxnSpPr>
          <p:cNvPr id="167" name="Google Shape;167;p19"/>
          <p:cNvCxnSpPr>
            <a:stCxn id="164" idx="3"/>
            <a:endCxn id="161" idx="1"/>
          </p:cNvCxnSpPr>
          <p:nvPr/>
        </p:nvCxnSpPr>
        <p:spPr>
          <a:xfrm>
            <a:off x="1122625" y="1751625"/>
            <a:ext cx="407700" cy="7035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19"/>
          <p:cNvCxnSpPr>
            <a:stCxn id="165" idx="3"/>
            <a:endCxn id="162" idx="1"/>
          </p:cNvCxnSpPr>
          <p:nvPr/>
        </p:nvCxnSpPr>
        <p:spPr>
          <a:xfrm>
            <a:off x="4100200" y="1524625"/>
            <a:ext cx="220500" cy="4671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19"/>
          <p:cNvCxnSpPr>
            <a:stCxn id="166" idx="3"/>
            <a:endCxn id="163" idx="1"/>
          </p:cNvCxnSpPr>
          <p:nvPr/>
        </p:nvCxnSpPr>
        <p:spPr>
          <a:xfrm>
            <a:off x="7161075" y="684725"/>
            <a:ext cx="428400" cy="1366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nvSpPr>
        <p:spPr>
          <a:xfrm>
            <a:off x="61225" y="4429925"/>
            <a:ext cx="9015600" cy="6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The database schema from inception, which went through iterations to arrive at the current one as seen on the next page. Also, generated scripts may not result in expected result. In the above, tables needed to be double quoted for SQL query.</a:t>
            </a:r>
            <a:endParaRPr sz="1200"/>
          </a:p>
        </p:txBody>
      </p:sp>
      <p:sp>
        <p:nvSpPr>
          <p:cNvPr id="171" name="Google Shape;171;p19"/>
          <p:cNvSpPr/>
          <p:nvPr/>
        </p:nvSpPr>
        <p:spPr>
          <a:xfrm>
            <a:off x="5856950" y="1541638"/>
            <a:ext cx="1195800" cy="10188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rPr>
              <a:t>G</a:t>
            </a:r>
            <a:r>
              <a:rPr lang="en" sz="900">
                <a:solidFill>
                  <a:schemeClr val="dk1"/>
                </a:solidFill>
              </a:rPr>
              <a:t>enerated script (via pgAdmin) required double quotes for all tables, which was unexpected..</a:t>
            </a:r>
            <a:endParaRPr sz="900">
              <a:solidFill>
                <a:schemeClr val="dk1"/>
              </a:solidFill>
            </a:endParaRPr>
          </a:p>
        </p:txBody>
      </p:sp>
      <p:sp>
        <p:nvSpPr>
          <p:cNvPr id="172" name="Google Shape;172;p19"/>
          <p:cNvSpPr/>
          <p:nvPr/>
        </p:nvSpPr>
        <p:spPr>
          <a:xfrm>
            <a:off x="5958200" y="2884275"/>
            <a:ext cx="993300" cy="851400"/>
          </a:xfrm>
          <a:prstGeom prst="roundRect">
            <a:avLst>
              <a:gd fmla="val 16667" name="adj"/>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Deleted all existing tables and recreated them scratch.</a:t>
            </a:r>
            <a:endParaRPr sz="1500"/>
          </a:p>
        </p:txBody>
      </p:sp>
      <p:cxnSp>
        <p:nvCxnSpPr>
          <p:cNvPr id="173" name="Google Shape;173;p19"/>
          <p:cNvCxnSpPr>
            <a:stCxn id="171" idx="3"/>
            <a:endCxn id="163" idx="1"/>
          </p:cNvCxnSpPr>
          <p:nvPr/>
        </p:nvCxnSpPr>
        <p:spPr>
          <a:xfrm>
            <a:off x="7052750" y="2051038"/>
            <a:ext cx="536700" cy="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19"/>
          <p:cNvCxnSpPr>
            <a:stCxn id="172" idx="3"/>
            <a:endCxn id="163" idx="1"/>
          </p:cNvCxnSpPr>
          <p:nvPr/>
        </p:nvCxnSpPr>
        <p:spPr>
          <a:xfrm flipH="1" rot="10800000">
            <a:off x="6951500" y="2051175"/>
            <a:ext cx="637800" cy="1258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8" name="Shape 178"/>
        <p:cNvGrpSpPr/>
        <p:nvPr/>
      </p:nvGrpSpPr>
      <p:grpSpPr>
        <a:xfrm>
          <a:off x="0" y="0"/>
          <a:ext cx="0" cy="0"/>
          <a:chOff x="0" y="0"/>
          <a:chExt cx="0" cy="0"/>
        </a:xfrm>
      </p:grpSpPr>
      <p:pic>
        <p:nvPicPr>
          <p:cNvPr id="179" name="Google Shape;179;p20"/>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180" name="Google Shape;180;p20"/>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rot="120033">
            <a:off x="1690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Database ERD</a:t>
            </a:r>
            <a:endParaRPr/>
          </a:p>
        </p:txBody>
      </p:sp>
      <p:sp>
        <p:nvSpPr>
          <p:cNvPr id="182" name="Google Shape;182;p20"/>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pic>
        <p:nvPicPr>
          <p:cNvPr id="183" name="Google Shape;183;p20"/>
          <p:cNvPicPr preferRelativeResize="0"/>
          <p:nvPr/>
        </p:nvPicPr>
        <p:blipFill>
          <a:blip r:embed="rId4">
            <a:alphaModFix/>
          </a:blip>
          <a:stretch>
            <a:fillRect/>
          </a:stretch>
        </p:blipFill>
        <p:spPr>
          <a:xfrm>
            <a:off x="1400975" y="771375"/>
            <a:ext cx="1196700" cy="3968825"/>
          </a:xfrm>
          <a:prstGeom prst="rect">
            <a:avLst/>
          </a:prstGeom>
          <a:noFill/>
          <a:ln>
            <a:noFill/>
          </a:ln>
        </p:spPr>
      </p:pic>
      <p:pic>
        <p:nvPicPr>
          <p:cNvPr id="184" name="Google Shape;184;p20"/>
          <p:cNvPicPr preferRelativeResize="0"/>
          <p:nvPr/>
        </p:nvPicPr>
        <p:blipFill>
          <a:blip r:embed="rId5">
            <a:alphaModFix/>
          </a:blip>
          <a:stretch>
            <a:fillRect/>
          </a:stretch>
        </p:blipFill>
        <p:spPr>
          <a:xfrm>
            <a:off x="7716425" y="187300"/>
            <a:ext cx="1113475" cy="3815400"/>
          </a:xfrm>
          <a:prstGeom prst="rect">
            <a:avLst/>
          </a:prstGeom>
          <a:noFill/>
          <a:ln>
            <a:noFill/>
          </a:ln>
        </p:spPr>
      </p:pic>
      <p:pic>
        <p:nvPicPr>
          <p:cNvPr id="185" name="Google Shape;185;p20"/>
          <p:cNvPicPr preferRelativeResize="0"/>
          <p:nvPr/>
        </p:nvPicPr>
        <p:blipFill>
          <a:blip r:embed="rId6">
            <a:alphaModFix/>
          </a:blip>
          <a:stretch>
            <a:fillRect/>
          </a:stretch>
        </p:blipFill>
        <p:spPr>
          <a:xfrm>
            <a:off x="4390551" y="291251"/>
            <a:ext cx="974325" cy="3442224"/>
          </a:xfrm>
          <a:prstGeom prst="rect">
            <a:avLst/>
          </a:prstGeom>
          <a:noFill/>
          <a:ln>
            <a:noFill/>
          </a:ln>
        </p:spPr>
      </p:pic>
      <p:sp>
        <p:nvSpPr>
          <p:cNvPr id="186" name="Google Shape;186;p20"/>
          <p:cNvSpPr/>
          <p:nvPr/>
        </p:nvSpPr>
        <p:spPr>
          <a:xfrm>
            <a:off x="41600" y="957938"/>
            <a:ext cx="1196700" cy="1424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Updated the primary key to using a single attribute instead of two.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700"/>
              <a:t>Done as a workaround for failed attempts to create the third table, vflashcard.</a:t>
            </a:r>
            <a:endParaRPr sz="700"/>
          </a:p>
        </p:txBody>
      </p:sp>
      <p:sp>
        <p:nvSpPr>
          <p:cNvPr id="187" name="Google Shape;187;p20"/>
          <p:cNvSpPr/>
          <p:nvPr/>
        </p:nvSpPr>
        <p:spPr>
          <a:xfrm>
            <a:off x="2895825" y="821550"/>
            <a:ext cx="1141200" cy="926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Added additional attribute under vflashcard_set for view access. </a:t>
            </a:r>
            <a:endParaRPr sz="900"/>
          </a:p>
        </p:txBody>
      </p:sp>
      <p:sp>
        <p:nvSpPr>
          <p:cNvPr id="188" name="Google Shape;188;p20"/>
          <p:cNvSpPr/>
          <p:nvPr/>
        </p:nvSpPr>
        <p:spPr>
          <a:xfrm>
            <a:off x="5956775" y="771375"/>
            <a:ext cx="1326300" cy="1228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Shorten table names for convenience.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i="1" lang="en" sz="900"/>
              <a:t>(Less typing during coding &amp; debugging processes.)</a:t>
            </a:r>
            <a:endParaRPr i="1" sz="900"/>
          </a:p>
        </p:txBody>
      </p:sp>
      <p:sp>
        <p:nvSpPr>
          <p:cNvPr id="189" name="Google Shape;189;p20"/>
          <p:cNvSpPr/>
          <p:nvPr/>
        </p:nvSpPr>
        <p:spPr>
          <a:xfrm>
            <a:off x="2895825" y="2254600"/>
            <a:ext cx="1074600" cy="978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chemeClr val="dk1"/>
                </a:solidFill>
              </a:rPr>
              <a:t>Implemented an ENUM type (public/private) as suggested by Edgardo Molina.</a:t>
            </a:r>
            <a:endParaRPr sz="900"/>
          </a:p>
        </p:txBody>
      </p:sp>
      <p:sp>
        <p:nvSpPr>
          <p:cNvPr id="190" name="Google Shape;190;p20"/>
          <p:cNvSpPr txBox="1"/>
          <p:nvPr/>
        </p:nvSpPr>
        <p:spPr>
          <a:xfrm>
            <a:off x="3049900" y="4356725"/>
            <a:ext cx="5780100" cy="6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txBox="1"/>
          <p:nvPr/>
        </p:nvSpPr>
        <p:spPr>
          <a:xfrm>
            <a:off x="2945125" y="4591700"/>
            <a:ext cx="5819700" cy="4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Note: ER diagrams were created using MySQL WorkBench (first two ERD) and pgAdmin from PostgreSQL. Both are available from the official website at no cost as of 2023</a:t>
            </a:r>
            <a:r>
              <a:rPr lang="en" sz="1100"/>
              <a:t>-12</a:t>
            </a:r>
            <a:r>
              <a:rPr lang="en" sz="1100"/>
              <a:t>.</a:t>
            </a:r>
            <a:endParaRPr sz="1100"/>
          </a:p>
        </p:txBody>
      </p:sp>
      <p:cxnSp>
        <p:nvCxnSpPr>
          <p:cNvPr id="192" name="Google Shape;192;p20"/>
          <p:cNvCxnSpPr>
            <a:stCxn id="186" idx="3"/>
            <a:endCxn id="183" idx="1"/>
          </p:cNvCxnSpPr>
          <p:nvPr/>
        </p:nvCxnSpPr>
        <p:spPr>
          <a:xfrm>
            <a:off x="1238300" y="1670288"/>
            <a:ext cx="162600" cy="10854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0"/>
          <p:cNvCxnSpPr>
            <a:stCxn id="187" idx="3"/>
            <a:endCxn id="185" idx="1"/>
          </p:cNvCxnSpPr>
          <p:nvPr/>
        </p:nvCxnSpPr>
        <p:spPr>
          <a:xfrm>
            <a:off x="4037025" y="1284600"/>
            <a:ext cx="353400" cy="727800"/>
          </a:xfrm>
          <a:prstGeom prst="straightConnector1">
            <a:avLst/>
          </a:prstGeom>
          <a:noFill/>
          <a:ln cap="flat" cmpd="sng" w="9525">
            <a:solidFill>
              <a:schemeClr val="dk2"/>
            </a:solidFill>
            <a:prstDash val="solid"/>
            <a:round/>
            <a:headEnd len="med" w="med" type="none"/>
            <a:tailEnd len="med" w="med" type="none"/>
          </a:ln>
        </p:spPr>
      </p:cxnSp>
      <p:cxnSp>
        <p:nvCxnSpPr>
          <p:cNvPr id="194" name="Google Shape;194;p20"/>
          <p:cNvCxnSpPr>
            <a:stCxn id="189" idx="3"/>
            <a:endCxn id="185" idx="1"/>
          </p:cNvCxnSpPr>
          <p:nvPr/>
        </p:nvCxnSpPr>
        <p:spPr>
          <a:xfrm flipH="1" rot="10800000">
            <a:off x="3970425" y="2012350"/>
            <a:ext cx="420000" cy="731700"/>
          </a:xfrm>
          <a:prstGeom prst="straightConnector1">
            <a:avLst/>
          </a:prstGeom>
          <a:noFill/>
          <a:ln cap="flat" cmpd="sng" w="9525">
            <a:solidFill>
              <a:schemeClr val="dk2"/>
            </a:solidFill>
            <a:prstDash val="solid"/>
            <a:round/>
            <a:headEnd len="med" w="med" type="none"/>
            <a:tailEnd len="med" w="med" type="none"/>
          </a:ln>
        </p:spPr>
      </p:cxnSp>
      <p:cxnSp>
        <p:nvCxnSpPr>
          <p:cNvPr id="195" name="Google Shape;195;p20"/>
          <p:cNvCxnSpPr>
            <a:stCxn id="188" idx="3"/>
            <a:endCxn id="184" idx="1"/>
          </p:cNvCxnSpPr>
          <p:nvPr/>
        </p:nvCxnSpPr>
        <p:spPr>
          <a:xfrm>
            <a:off x="7283075" y="1385475"/>
            <a:ext cx="433500" cy="709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99" name="Shape 199"/>
        <p:cNvGrpSpPr/>
        <p:nvPr/>
      </p:nvGrpSpPr>
      <p:grpSpPr>
        <a:xfrm>
          <a:off x="0" y="0"/>
          <a:ext cx="0" cy="0"/>
          <a:chOff x="0" y="0"/>
          <a:chExt cx="0" cy="0"/>
        </a:xfrm>
      </p:grpSpPr>
      <p:pic>
        <p:nvPicPr>
          <p:cNvPr id="200" name="Google Shape;200;p21"/>
          <p:cNvPicPr preferRelativeResize="0"/>
          <p:nvPr/>
        </p:nvPicPr>
        <p:blipFill rotWithShape="1">
          <a:blip r:embed="rId3">
            <a:alphaModFix/>
          </a:blip>
          <a:srcRect b="0" l="0" r="0" t="60663"/>
          <a:stretch/>
        </p:blipFill>
        <p:spPr>
          <a:xfrm>
            <a:off x="0" y="2569199"/>
            <a:ext cx="9143999" cy="2569200"/>
          </a:xfrm>
          <a:prstGeom prst="rect">
            <a:avLst/>
          </a:prstGeom>
          <a:noFill/>
          <a:ln>
            <a:noFill/>
          </a:ln>
        </p:spPr>
      </p:pic>
      <p:sp>
        <p:nvSpPr>
          <p:cNvPr id="201" name="Google Shape;201;p21"/>
          <p:cNvSpPr/>
          <p:nvPr/>
        </p:nvSpPr>
        <p:spPr>
          <a:xfrm>
            <a:off x="0" y="0"/>
            <a:ext cx="9144000" cy="2569200"/>
          </a:xfrm>
          <a:prstGeom prst="rect">
            <a:avLst/>
          </a:prstGeom>
          <a:solidFill>
            <a:srgbClr val="C6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1"/>
          <p:cNvSpPr/>
          <p:nvPr/>
        </p:nvSpPr>
        <p:spPr>
          <a:xfrm rot="120033">
            <a:off x="1817099" y="199142"/>
            <a:ext cx="1641400" cy="441265"/>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t>SQL Query Journal</a:t>
            </a:r>
            <a:endParaRPr sz="1300"/>
          </a:p>
        </p:txBody>
      </p:sp>
      <p:sp>
        <p:nvSpPr>
          <p:cNvPr id="203" name="Google Shape;203;p21"/>
          <p:cNvSpPr/>
          <p:nvPr/>
        </p:nvSpPr>
        <p:spPr>
          <a:xfrm rot="-240199">
            <a:off x="59653" y="130318"/>
            <a:ext cx="1800493" cy="578918"/>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Behind the Scenes Backend</a:t>
            </a:r>
            <a:endParaRPr b="1"/>
          </a:p>
        </p:txBody>
      </p:sp>
      <p:sp>
        <p:nvSpPr>
          <p:cNvPr id="204" name="Google Shape;204;p21"/>
          <p:cNvSpPr/>
          <p:nvPr/>
        </p:nvSpPr>
        <p:spPr>
          <a:xfrm>
            <a:off x="225825" y="1532250"/>
            <a:ext cx="4005600" cy="20790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Initial at</a:t>
            </a:r>
            <a:r>
              <a:rPr lang="en" sz="1200"/>
              <a:t>tempt to generate a database based off the ER diagram produced by pgAdmin. (See right screenshot.) </a:t>
            </a:r>
            <a:endParaRPr sz="1200"/>
          </a:p>
          <a:p>
            <a:pPr indent="-304800" lvl="0" marL="457200" rtl="0" algn="l">
              <a:spcBef>
                <a:spcPts val="0"/>
              </a:spcBef>
              <a:spcAft>
                <a:spcPts val="0"/>
              </a:spcAft>
              <a:buSzPts val="1200"/>
              <a:buChar char="●"/>
            </a:pPr>
            <a:r>
              <a:rPr lang="en" sz="1200"/>
              <a:t>Auto-generated script did not yield in the expected result, which included tables and attributes requiring double quotation marks during SQL queries.</a:t>
            </a:r>
            <a:endParaRPr sz="1200"/>
          </a:p>
          <a:p>
            <a:pPr indent="-304800" lvl="0" marL="457200" rtl="0" algn="l">
              <a:spcBef>
                <a:spcPts val="0"/>
              </a:spcBef>
              <a:spcAft>
                <a:spcPts val="0"/>
              </a:spcAft>
              <a:buSzPts val="1200"/>
              <a:buChar char="●"/>
            </a:pPr>
            <a:r>
              <a:rPr lang="en" sz="1200"/>
              <a:t>Queries have to be written to delete and recreate tables.</a:t>
            </a:r>
            <a:endParaRPr sz="1200"/>
          </a:p>
        </p:txBody>
      </p:sp>
      <p:pic>
        <p:nvPicPr>
          <p:cNvPr id="205" name="Google Shape;205;p21"/>
          <p:cNvPicPr preferRelativeResize="0"/>
          <p:nvPr/>
        </p:nvPicPr>
        <p:blipFill>
          <a:blip r:embed="rId4">
            <a:alphaModFix/>
          </a:blip>
          <a:stretch>
            <a:fillRect/>
          </a:stretch>
        </p:blipFill>
        <p:spPr>
          <a:xfrm>
            <a:off x="4485100" y="170625"/>
            <a:ext cx="4360275" cy="445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